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95" r:id="rId2"/>
    <p:sldId id="306" r:id="rId3"/>
    <p:sldId id="307" r:id="rId4"/>
    <p:sldId id="258" r:id="rId5"/>
    <p:sldId id="259" r:id="rId6"/>
    <p:sldId id="260" r:id="rId7"/>
    <p:sldId id="261" r:id="rId8"/>
    <p:sldId id="266" r:id="rId9"/>
    <p:sldId id="302" r:id="rId10"/>
    <p:sldId id="262" r:id="rId11"/>
    <p:sldId id="300" r:id="rId12"/>
    <p:sldId id="263" r:id="rId13"/>
    <p:sldId id="308" r:id="rId14"/>
    <p:sldId id="305" r:id="rId15"/>
    <p:sldId id="299" r:id="rId16"/>
    <p:sldId id="272" r:id="rId17"/>
    <p:sldId id="268" r:id="rId18"/>
    <p:sldId id="269" r:id="rId19"/>
    <p:sldId id="270" r:id="rId20"/>
    <p:sldId id="273" r:id="rId21"/>
    <p:sldId id="309" r:id="rId22"/>
    <p:sldId id="312" r:id="rId23"/>
    <p:sldId id="278" r:id="rId24"/>
    <p:sldId id="279" r:id="rId25"/>
    <p:sldId id="280" r:id="rId26"/>
    <p:sldId id="274" r:id="rId27"/>
    <p:sldId id="275" r:id="rId28"/>
    <p:sldId id="296" r:id="rId29"/>
    <p:sldId id="276" r:id="rId30"/>
    <p:sldId id="297" r:id="rId31"/>
    <p:sldId id="283" r:id="rId32"/>
    <p:sldId id="285" r:id="rId33"/>
    <p:sldId id="287" r:id="rId34"/>
    <p:sldId id="288" r:id="rId35"/>
    <p:sldId id="313" r:id="rId36"/>
    <p:sldId id="310" r:id="rId37"/>
    <p:sldId id="290" r:id="rId38"/>
    <p:sldId id="291" r:id="rId39"/>
    <p:sldId id="311" r:id="rId40"/>
    <p:sldId id="292" r:id="rId41"/>
    <p:sldId id="2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DeLan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79026" autoAdjust="0"/>
  </p:normalViewPr>
  <p:slideViewPr>
    <p:cSldViewPr snapToGrid="0">
      <p:cViewPr varScale="1">
        <p:scale>
          <a:sx n="54" d="100"/>
          <a:sy n="54" d="100"/>
        </p:scale>
        <p:origin x="1248" y="66"/>
      </p:cViewPr>
      <p:guideLst>
        <p:guide orient="horz" pos="2160"/>
        <p:guide pos="3840"/>
      </p:guideLst>
    </p:cSldViewPr>
  </p:slideViewPr>
  <p:notesTextViewPr>
    <p:cViewPr>
      <p:scale>
        <a:sx n="1" d="1"/>
        <a:sy n="1" d="1"/>
      </p:scale>
      <p:origin x="0" y="0"/>
    </p:cViewPr>
  </p:notesTextViewPr>
  <p:sorterViewPr>
    <p:cViewPr>
      <p:scale>
        <a:sx n="128" d="100"/>
        <a:sy n="128" d="100"/>
      </p:scale>
      <p:origin x="0" y="146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obrian\Desktop\ACOEM%20IBI%20NPC%20Study%20Top%2010%20Overall%20all%2010%20Employers%20Charts%20and%20Phase%202%20Top%2010%20Charts%205-18-0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0-D676-4C68-84A7-27D17AE413CB}"/>
              </c:ext>
            </c:extLst>
          </c:dPt>
          <c:dPt>
            <c:idx val="1"/>
            <c:bubble3D val="0"/>
            <c:extLst>
              <c:ext xmlns:c16="http://schemas.microsoft.com/office/drawing/2014/chart" uri="{C3380CC4-5D6E-409C-BE32-E72D297353CC}">
                <c16:uniqueId val="{00000001-D676-4C68-84A7-27D17AE413CB}"/>
              </c:ext>
            </c:extLst>
          </c:dPt>
          <c:dPt>
            <c:idx val="2"/>
            <c:bubble3D val="0"/>
            <c:extLst>
              <c:ext xmlns:c16="http://schemas.microsoft.com/office/drawing/2014/chart" uri="{C3380CC4-5D6E-409C-BE32-E72D297353CC}">
                <c16:uniqueId val="{00000002-D676-4C68-84A7-27D17AE413CB}"/>
              </c:ext>
            </c:extLst>
          </c:dPt>
          <c:dPt>
            <c:idx val="3"/>
            <c:bubble3D val="0"/>
            <c:extLst>
              <c:ext xmlns:c16="http://schemas.microsoft.com/office/drawing/2014/chart" uri="{C3380CC4-5D6E-409C-BE32-E72D297353CC}">
                <c16:uniqueId val="{00000003-D676-4C68-84A7-27D17AE413CB}"/>
              </c:ext>
            </c:extLst>
          </c:dPt>
          <c:dPt>
            <c:idx val="4"/>
            <c:bubble3D val="0"/>
            <c:explosion val="9"/>
            <c:extLst>
              <c:ext xmlns:c16="http://schemas.microsoft.com/office/drawing/2014/chart" uri="{C3380CC4-5D6E-409C-BE32-E72D297353CC}">
                <c16:uniqueId val="{00000004-D676-4C68-84A7-27D17AE413CB}"/>
              </c:ext>
            </c:extLst>
          </c:dPt>
          <c:dLbls>
            <c:dLbl>
              <c:idx val="0"/>
              <c:layout>
                <c:manualLayout>
                  <c:x val="3.8664864985097198E-2"/>
                  <c:y val="3.56236368341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676-4C68-84A7-27D17AE413CB}"/>
                </c:ext>
              </c:extLst>
            </c:dLbl>
            <c:dLbl>
              <c:idx val="1"/>
              <c:layout>
                <c:manualLayout>
                  <c:x val="6.7078786697653006E-2"/>
                  <c:y val="-0.31408549920136303"/>
                </c:manualLayout>
              </c:layout>
              <c:tx>
                <c:rich>
                  <a:bodyPr/>
                  <a:lstStyle/>
                  <a:p>
                    <a:r>
                      <a:rPr lang="en-US" dirty="0">
                        <a:solidFill>
                          <a:srgbClr val="17375E"/>
                        </a:solidFill>
                      </a:rPr>
                      <a:t>Hospital outpatient visits/other
28%</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76-4C68-84A7-27D17AE413CB}"/>
                </c:ext>
              </c:extLst>
            </c:dLbl>
            <c:dLbl>
              <c:idx val="2"/>
              <c:layout>
                <c:manualLayout>
                  <c:x val="-8.0381016337070399E-2"/>
                  <c:y val="-0.315383559950606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676-4C68-84A7-27D17AE413CB}"/>
                </c:ext>
              </c:extLst>
            </c:dLbl>
            <c:dLbl>
              <c:idx val="3"/>
              <c:layout>
                <c:manualLayout>
                  <c:x val="-0.12198240580097"/>
                  <c:y val="0.12476821559276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676-4C68-84A7-27D17AE413CB}"/>
                </c:ext>
              </c:extLst>
            </c:dLbl>
            <c:dLbl>
              <c:idx val="4"/>
              <c:layout>
                <c:manualLayout>
                  <c:x val="-0.222536044207884"/>
                  <c:y val="2.6453204353870101E-2"/>
                </c:manualLayout>
              </c:layout>
              <c:tx>
                <c:rich>
                  <a:bodyPr/>
                  <a:lstStyle/>
                  <a:p>
                    <a:r>
                      <a:rPr lang="en-US" sz="2000" b="1" dirty="0">
                        <a:solidFill>
                          <a:srgbClr val="17375E"/>
                        </a:solidFill>
                      </a:rPr>
                      <a:t>Primary Care
4%</a:t>
                    </a:r>
                    <a:endParaRPr lang="en-US" sz="1800" b="1"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6-4C68-84A7-27D17AE413CB}"/>
                </c:ext>
              </c:extLst>
            </c:dLbl>
            <c:spPr>
              <a:noFill/>
              <a:ln w="26075">
                <a:noFill/>
              </a:ln>
            </c:spPr>
            <c:txPr>
              <a:bodyPr/>
              <a:lstStyle/>
              <a:p>
                <a:pPr>
                  <a:defRPr>
                    <a:solidFill>
                      <a:srgbClr val="17375E"/>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Hospital inpatient</c:v>
                </c:pt>
                <c:pt idx="1">
                  <c:v>Hospital outpatient</c:v>
                </c:pt>
                <c:pt idx="2">
                  <c:v>Professional procedures (non-hospital)</c:v>
                </c:pt>
                <c:pt idx="3">
                  <c:v>Drugs</c:v>
                </c:pt>
                <c:pt idx="4">
                  <c:v>Primary Care</c:v>
                </c:pt>
              </c:strCache>
            </c:strRef>
          </c:cat>
          <c:val>
            <c:numRef>
              <c:f>Sheet1!$B$2:$B$6</c:f>
              <c:numCache>
                <c:formatCode>"$"#,##0</c:formatCode>
                <c:ptCount val="5"/>
                <c:pt idx="0">
                  <c:v>963</c:v>
                </c:pt>
                <c:pt idx="1">
                  <c:v>1314</c:v>
                </c:pt>
                <c:pt idx="2">
                  <c:v>1412</c:v>
                </c:pt>
                <c:pt idx="3">
                  <c:v>817</c:v>
                </c:pt>
                <c:pt idx="4">
                  <c:v>183</c:v>
                </c:pt>
              </c:numCache>
            </c:numRef>
          </c:val>
          <c:extLst>
            <c:ext xmlns:c16="http://schemas.microsoft.com/office/drawing/2014/chart" uri="{C3380CC4-5D6E-409C-BE32-E72D297353CC}">
              <c16:uniqueId val="{00000005-D676-4C68-84A7-27D17AE413CB}"/>
            </c:ext>
          </c:extLst>
        </c:ser>
        <c:dLbls>
          <c:showLegendKey val="0"/>
          <c:showVal val="0"/>
          <c:showCatName val="0"/>
          <c:showSerName val="0"/>
          <c:showPercent val="0"/>
          <c:showBubbleSize val="0"/>
          <c:showLeaderLines val="1"/>
        </c:dLbls>
        <c:firstSliceAng val="0"/>
      </c:pieChart>
      <c:spPr>
        <a:noFill/>
        <a:ln w="26075">
          <a:noFill/>
        </a:ln>
      </c:spPr>
    </c:plotArea>
    <c:plotVisOnly val="1"/>
    <c:dispBlanksAs val="gap"/>
    <c:showDLblsOverMax val="0"/>
  </c:chart>
  <c:txPr>
    <a:bodyPr/>
    <a:lstStyle/>
    <a:p>
      <a:pPr>
        <a:defRPr sz="1848"/>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28629644978599"/>
          <c:y val="9.3777777777778001E-2"/>
          <c:w val="0.793657273104029"/>
          <c:h val="0.54724496937882805"/>
        </c:manualLayout>
      </c:layout>
      <c:barChart>
        <c:barDir val="col"/>
        <c:grouping val="stacked"/>
        <c:varyColors val="0"/>
        <c:ser>
          <c:idx val="0"/>
          <c:order val="0"/>
          <c:tx>
            <c:strRef>
              <c:f>'Phase 2 Top 10 Total Cost Data '!$B$1</c:f>
              <c:strCache>
                <c:ptCount val="1"/>
                <c:pt idx="0">
                  <c:v>N</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'!$B$2:$B$11</c:f>
            </c:numRef>
          </c:val>
          <c:extLst>
            <c:ext xmlns:c16="http://schemas.microsoft.com/office/drawing/2014/chart" uri="{C3380CC4-5D6E-409C-BE32-E72D297353CC}">
              <c16:uniqueId val="{00000000-1FA3-42EB-A519-CA9EE575E636}"/>
            </c:ext>
          </c:extLst>
        </c:ser>
        <c:ser>
          <c:idx val="1"/>
          <c:order val="1"/>
          <c:tx>
            <c:strRef>
              <c:f>'Phase 2 Top 10 Total Cost Data '!$C$1</c:f>
              <c:strCache>
                <c:ptCount val="1"/>
                <c:pt idx="0">
                  <c:v>Total Pharm</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'!$C$2:$C$11</c:f>
            </c:numRef>
          </c:val>
          <c:extLst>
            <c:ext xmlns:c16="http://schemas.microsoft.com/office/drawing/2014/chart" uri="{C3380CC4-5D6E-409C-BE32-E72D297353CC}">
              <c16:uniqueId val="{00000001-1FA3-42EB-A519-CA9EE575E636}"/>
            </c:ext>
          </c:extLst>
        </c:ser>
        <c:ser>
          <c:idx val="2"/>
          <c:order val="2"/>
          <c:tx>
            <c:strRef>
              <c:f>'Phase 2 Top 10 Total Cost Data '!$D$1</c:f>
              <c:strCache>
                <c:ptCount val="1"/>
                <c:pt idx="0">
                  <c:v>Total Med</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'!$D$2:$D$11</c:f>
            </c:numRef>
          </c:val>
          <c:extLst>
            <c:ext xmlns:c16="http://schemas.microsoft.com/office/drawing/2014/chart" uri="{C3380CC4-5D6E-409C-BE32-E72D297353CC}">
              <c16:uniqueId val="{00000002-1FA3-42EB-A519-CA9EE575E636}"/>
            </c:ext>
          </c:extLst>
        </c:ser>
        <c:ser>
          <c:idx val="3"/>
          <c:order val="3"/>
          <c:tx>
            <c:strRef>
              <c:f>'Phase 2 Top 10 Total Cost Data '!$E$1</c:f>
              <c:strCache>
                <c:ptCount val="1"/>
                <c:pt idx="0">
                  <c:v>Avg. Pharm</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'!$E$2:$E$11</c:f>
            </c:numRef>
          </c:val>
          <c:extLst>
            <c:ext xmlns:c16="http://schemas.microsoft.com/office/drawing/2014/chart" uri="{C3380CC4-5D6E-409C-BE32-E72D297353CC}">
              <c16:uniqueId val="{00000003-1FA3-42EB-A519-CA9EE575E636}"/>
            </c:ext>
          </c:extLst>
        </c:ser>
        <c:ser>
          <c:idx val="4"/>
          <c:order val="4"/>
          <c:tx>
            <c:strRef>
              <c:f>'Phase 2 Top 10 Total Cost Data '!$F$1</c:f>
              <c:strCache>
                <c:ptCount val="1"/>
                <c:pt idx="0">
                  <c:v>Avg. Med</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'!$F$2:$F$11</c:f>
            </c:numRef>
          </c:val>
          <c:extLst>
            <c:ext xmlns:c16="http://schemas.microsoft.com/office/drawing/2014/chart" uri="{C3380CC4-5D6E-409C-BE32-E72D297353CC}">
              <c16:uniqueId val="{00000004-1FA3-42EB-A519-CA9EE575E636}"/>
            </c:ext>
          </c:extLst>
        </c:ser>
        <c:ser>
          <c:idx val="5"/>
          <c:order val="5"/>
          <c:tx>
            <c:strRef>
              <c:f>'Phase 2 Top 10 Total Cost Data '!$G$1</c:f>
              <c:strCache>
                <c:ptCount val="1"/>
                <c:pt idx="0">
                  <c:v>Avg. Med &amp; Pharm </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'!$G$2:$G$11</c:f>
            </c:numRef>
          </c:val>
          <c:extLst>
            <c:ext xmlns:c16="http://schemas.microsoft.com/office/drawing/2014/chart" uri="{C3380CC4-5D6E-409C-BE32-E72D297353CC}">
              <c16:uniqueId val="{00000005-1FA3-42EB-A519-CA9EE575E636}"/>
            </c:ext>
          </c:extLst>
        </c:ser>
        <c:ser>
          <c:idx val="6"/>
          <c:order val="6"/>
          <c:tx>
            <c:strRef>
              <c:f>'Phase 2 Top 10 Total Cost Data '!$H$1</c:f>
              <c:strCache>
                <c:ptCount val="1"/>
                <c:pt idx="0">
                  <c:v>Abs not cond</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'!$H$2:$H$11</c:f>
            </c:numRef>
          </c:val>
          <c:extLst>
            <c:ext xmlns:c16="http://schemas.microsoft.com/office/drawing/2014/chart" uri="{C3380CC4-5D6E-409C-BE32-E72D297353CC}">
              <c16:uniqueId val="{00000006-1FA3-42EB-A519-CA9EE575E636}"/>
            </c:ext>
          </c:extLst>
        </c:ser>
        <c:ser>
          <c:idx val="7"/>
          <c:order val="7"/>
          <c:tx>
            <c:strRef>
              <c:f>'Phase 2 Top 10 Total Cost Data '!$I$1</c:f>
              <c:strCache>
                <c:ptCount val="1"/>
                <c:pt idx="0">
                  <c:v>Pres not cond</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'!$I$2:$I$11</c:f>
            </c:numRef>
          </c:val>
          <c:extLst>
            <c:ext xmlns:c16="http://schemas.microsoft.com/office/drawing/2014/chart" uri="{C3380CC4-5D6E-409C-BE32-E72D297353CC}">
              <c16:uniqueId val="{00000007-1FA3-42EB-A519-CA9EE575E636}"/>
            </c:ext>
          </c:extLst>
        </c:ser>
        <c:ser>
          <c:idx val="8"/>
          <c:order val="8"/>
          <c:tx>
            <c:strRef>
              <c:f>'Phase 2 Top 10 Total Cost Data '!$J$1</c:f>
              <c:strCache>
                <c:ptCount val="1"/>
                <c:pt idx="0">
                  <c:v>Total not cond</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'!$J$2:$J$11</c:f>
            </c:numRef>
          </c:val>
          <c:extLst>
            <c:ext xmlns:c16="http://schemas.microsoft.com/office/drawing/2014/chart" uri="{C3380CC4-5D6E-409C-BE32-E72D297353CC}">
              <c16:uniqueId val="{00000008-1FA3-42EB-A519-CA9EE575E636}"/>
            </c:ext>
          </c:extLst>
        </c:ser>
        <c:ser>
          <c:idx val="9"/>
          <c:order val="9"/>
          <c:tx>
            <c:strRef>
              <c:f>'Phase 2 Top 10 Total Cost Data '!$K$1</c:f>
              <c:strCache>
                <c:ptCount val="1"/>
                <c:pt idx="0">
                  <c:v>Salary</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'!$K$2:$K$11</c:f>
            </c:numRef>
          </c:val>
          <c:extLst>
            <c:ext xmlns:c16="http://schemas.microsoft.com/office/drawing/2014/chart" uri="{C3380CC4-5D6E-409C-BE32-E72D297353CC}">
              <c16:uniqueId val="{00000009-1FA3-42EB-A519-CA9EE575E636}"/>
            </c:ext>
          </c:extLst>
        </c:ser>
        <c:ser>
          <c:idx val="10"/>
          <c:order val="10"/>
          <c:tx>
            <c:strRef>
              <c:f>'Phase 2 Top 10 Total Cost Data '!$L$1</c:f>
              <c:strCache>
                <c:ptCount val="1"/>
                <c:pt idx="0">
                  <c:v>Industry Multiplier</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'!$L$2:$L$11</c:f>
            </c:numRef>
          </c:val>
          <c:extLst>
            <c:ext xmlns:c16="http://schemas.microsoft.com/office/drawing/2014/chart" uri="{C3380CC4-5D6E-409C-BE32-E72D297353CC}">
              <c16:uniqueId val="{0000000A-1FA3-42EB-A519-CA9EE575E636}"/>
            </c:ext>
          </c:extLst>
        </c:ser>
        <c:ser>
          <c:idx val="11"/>
          <c:order val="11"/>
          <c:tx>
            <c:strRef>
              <c:f>'Phase 2 Top 10 Total Cost Data '!$M$1</c:f>
              <c:strCache>
                <c:ptCount val="1"/>
                <c:pt idx="0">
                  <c:v>Benefit Load</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'!$M$2:$M$11</c:f>
            </c:numRef>
          </c:val>
          <c:extLst>
            <c:ext xmlns:c16="http://schemas.microsoft.com/office/drawing/2014/chart" uri="{C3380CC4-5D6E-409C-BE32-E72D297353CC}">
              <c16:uniqueId val="{0000000B-1FA3-42EB-A519-CA9EE575E636}"/>
            </c:ext>
          </c:extLst>
        </c:ser>
        <c:ser>
          <c:idx val="12"/>
          <c:order val="12"/>
          <c:tx>
            <c:strRef>
              <c:f>'Phase 2 Top 10 Total Cost Data '!$N$1</c:f>
              <c:strCache>
                <c:ptCount val="1"/>
                <c:pt idx="0">
                  <c:v>Avg. Abs</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'!$N$2:$N$11</c:f>
            </c:numRef>
          </c:val>
          <c:extLst>
            <c:ext xmlns:c16="http://schemas.microsoft.com/office/drawing/2014/chart" uri="{C3380CC4-5D6E-409C-BE32-E72D297353CC}">
              <c16:uniqueId val="{0000000C-1FA3-42EB-A519-CA9EE575E636}"/>
            </c:ext>
          </c:extLst>
        </c:ser>
        <c:ser>
          <c:idx val="13"/>
          <c:order val="13"/>
          <c:tx>
            <c:strRef>
              <c:f>'Phase 2 Top 10 Total Cost Data '!$O$1</c:f>
              <c:strCache>
                <c:ptCount val="1"/>
                <c:pt idx="0">
                  <c:v>Avg. Pres</c:v>
                </c:pt>
              </c:strCache>
            </c:strRef>
          </c:tx>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'!$O$2:$O$11</c:f>
            </c:numRef>
          </c:val>
          <c:extLst>
            <c:ext xmlns:c16="http://schemas.microsoft.com/office/drawing/2014/chart" uri="{C3380CC4-5D6E-409C-BE32-E72D297353CC}">
              <c16:uniqueId val="{0000000D-1FA3-42EB-A519-CA9EE575E636}"/>
            </c:ext>
          </c:extLst>
        </c:ser>
        <c:ser>
          <c:idx val="14"/>
          <c:order val="14"/>
          <c:tx>
            <c:strRef>
              <c:f>'Phase 2 Top 10 Total Cost Data '!$P$1</c:f>
              <c:strCache>
                <c:ptCount val="1"/>
                <c:pt idx="0">
                  <c:v>Medical</c:v>
                </c:pt>
              </c:strCache>
            </c:strRef>
          </c:tx>
          <c:spPr>
            <a:solidFill>
              <a:srgbClr val="C00000"/>
            </a:solidFill>
          </c:spPr>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'!$P$2:$P$11</c:f>
              <c:numCache>
                <c:formatCode>"$"#,##0_);\("$"#,##0\)</c:formatCode>
                <c:ptCount val="10"/>
                <c:pt idx="0">
                  <c:v>55338.468298843603</c:v>
                </c:pt>
                <c:pt idx="1">
                  <c:v>16699.42050130184</c:v>
                </c:pt>
                <c:pt idx="2">
                  <c:v>33840.993030906793</c:v>
                </c:pt>
                <c:pt idx="3">
                  <c:v>125753.976765845</c:v>
                </c:pt>
                <c:pt idx="4">
                  <c:v>8082.4038037351074</c:v>
                </c:pt>
                <c:pt idx="5">
                  <c:v>9481.8047558222388</c:v>
                </c:pt>
                <c:pt idx="6">
                  <c:v>15754.072378228289</c:v>
                </c:pt>
                <c:pt idx="7">
                  <c:v>148584.86867714071</c:v>
                </c:pt>
                <c:pt idx="8">
                  <c:v>116711.0428842874</c:v>
                </c:pt>
                <c:pt idx="9">
                  <c:v>15725.5377908234</c:v>
                </c:pt>
              </c:numCache>
            </c:numRef>
          </c:val>
          <c:extLst>
            <c:ext xmlns:c16="http://schemas.microsoft.com/office/drawing/2014/chart" uri="{C3380CC4-5D6E-409C-BE32-E72D297353CC}">
              <c16:uniqueId val="{0000000E-1FA3-42EB-A519-CA9EE575E636}"/>
            </c:ext>
          </c:extLst>
        </c:ser>
        <c:ser>
          <c:idx val="15"/>
          <c:order val="15"/>
          <c:tx>
            <c:strRef>
              <c:f>'Phase 2 Top 10 Total Cost Data '!$Q$1</c:f>
              <c:strCache>
                <c:ptCount val="1"/>
                <c:pt idx="0">
                  <c:v>Drug</c:v>
                </c:pt>
              </c:strCache>
            </c:strRef>
          </c:tx>
          <c:spPr>
            <a:solidFill>
              <a:srgbClr val="FFC000"/>
            </a:solidFill>
          </c:spPr>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'!$Q$2:$Q$11</c:f>
              <c:numCache>
                <c:formatCode>"$"#,##0_);\("$"#,##0\)</c:formatCode>
                <c:ptCount val="10"/>
                <c:pt idx="0">
                  <c:v>24728.866347382049</c:v>
                </c:pt>
                <c:pt idx="1">
                  <c:v>294.78485772035401</c:v>
                </c:pt>
                <c:pt idx="2">
                  <c:v>32259.470210514479</c:v>
                </c:pt>
                <c:pt idx="3">
                  <c:v>3053.3482499416</c:v>
                </c:pt>
                <c:pt idx="4">
                  <c:v>15486.090704896251</c:v>
                </c:pt>
                <c:pt idx="5">
                  <c:v>38278.349215869013</c:v>
                </c:pt>
                <c:pt idx="6">
                  <c:v>27876.07158818626</c:v>
                </c:pt>
                <c:pt idx="7">
                  <c:v>3620.4183762618318</c:v>
                </c:pt>
                <c:pt idx="8">
                  <c:v>2806.4274819285101</c:v>
                </c:pt>
                <c:pt idx="9">
                  <c:v>36551.083020728511</c:v>
                </c:pt>
              </c:numCache>
            </c:numRef>
          </c:val>
          <c:extLst>
            <c:ext xmlns:c16="http://schemas.microsoft.com/office/drawing/2014/chart" uri="{C3380CC4-5D6E-409C-BE32-E72D297353CC}">
              <c16:uniqueId val="{0000000F-1FA3-42EB-A519-CA9EE575E636}"/>
            </c:ext>
          </c:extLst>
        </c:ser>
        <c:ser>
          <c:idx val="16"/>
          <c:order val="16"/>
          <c:tx>
            <c:strRef>
              <c:f>'Phase 2 Top 10 Total Cost Data '!$R$1</c:f>
              <c:strCache>
                <c:ptCount val="1"/>
                <c:pt idx="0">
                  <c:v>Absenteeism</c:v>
                </c:pt>
              </c:strCache>
            </c:strRef>
          </c:tx>
          <c:spPr>
            <a:solidFill>
              <a:srgbClr val="002060"/>
            </a:solidFill>
          </c:spPr>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'!$R$2:$R$11</c:f>
              <c:numCache>
                <c:formatCode>"$"#,##0_);\("$"#,##0\)</c:formatCode>
                <c:ptCount val="10"/>
                <c:pt idx="0">
                  <c:v>96056.79599723572</c:v>
                </c:pt>
                <c:pt idx="1">
                  <c:v>99293.894754636654</c:v>
                </c:pt>
                <c:pt idx="2">
                  <c:v>101796.39959838599</c:v>
                </c:pt>
                <c:pt idx="3">
                  <c:v>68129.928143999743</c:v>
                </c:pt>
                <c:pt idx="4">
                  <c:v>82868.556896164388</c:v>
                </c:pt>
                <c:pt idx="5">
                  <c:v>86179.275384339751</c:v>
                </c:pt>
                <c:pt idx="6">
                  <c:v>72565.789011560977</c:v>
                </c:pt>
                <c:pt idx="7">
                  <c:v>29849.546479912959</c:v>
                </c:pt>
                <c:pt idx="8">
                  <c:v>35998.840026004211</c:v>
                </c:pt>
                <c:pt idx="9">
                  <c:v>72694.659185536482</c:v>
                </c:pt>
              </c:numCache>
            </c:numRef>
          </c:val>
          <c:extLst>
            <c:ext xmlns:c16="http://schemas.microsoft.com/office/drawing/2014/chart" uri="{C3380CC4-5D6E-409C-BE32-E72D297353CC}">
              <c16:uniqueId val="{00000010-1FA3-42EB-A519-CA9EE575E636}"/>
            </c:ext>
          </c:extLst>
        </c:ser>
        <c:ser>
          <c:idx val="17"/>
          <c:order val="17"/>
          <c:tx>
            <c:strRef>
              <c:f>'Phase 2 Top 10 Total Cost Data '!$S$1</c:f>
              <c:strCache>
                <c:ptCount val="1"/>
                <c:pt idx="0">
                  <c:v>Presenteeism</c:v>
                </c:pt>
              </c:strCache>
            </c:strRef>
          </c:tx>
          <c:spPr>
            <a:solidFill>
              <a:srgbClr val="6EA92D"/>
            </a:solidFill>
          </c:spPr>
          <c:invertIfNegative val="0"/>
          <c:cat>
            <c:strRef>
              <c:f>'Phase 2 Top 10 Total Cost Data '!$A$2:$A$11</c:f>
              <c:strCache>
                <c:ptCount val="10"/>
                <c:pt idx="0">
                  <c:v>Depression</c:v>
                </c:pt>
                <c:pt idx="1">
                  <c:v>Obesity</c:v>
                </c:pt>
                <c:pt idx="2">
                  <c:v>Arthritis</c:v>
                </c:pt>
                <c:pt idx="3">
                  <c:v>Back/Neck Pain</c:v>
                </c:pt>
                <c:pt idx="4">
                  <c:v>Anxiety</c:v>
                </c:pt>
                <c:pt idx="5">
                  <c:v>GERD</c:v>
                </c:pt>
                <c:pt idx="6">
                  <c:v>Allergy</c:v>
                </c:pt>
                <c:pt idx="7">
                  <c:v>Other Cancer</c:v>
                </c:pt>
                <c:pt idx="8">
                  <c:v>Other Chronic Pain</c:v>
                </c:pt>
                <c:pt idx="9">
                  <c:v>Hypertension</c:v>
                </c:pt>
              </c:strCache>
            </c:strRef>
          </c:cat>
          <c:val>
            <c:numRef>
              <c:f>'Phase 2 Top 10 Total Cost Data '!$S$2:$S$11</c:f>
              <c:numCache>
                <c:formatCode>"$"#,##0</c:formatCode>
                <c:ptCount val="10"/>
                <c:pt idx="0">
                  <c:v>186490.3985440158</c:v>
                </c:pt>
                <c:pt idx="1">
                  <c:v>151864.72499777371</c:v>
                </c:pt>
                <c:pt idx="2">
                  <c:v>77095.01718916597</c:v>
                </c:pt>
                <c:pt idx="3">
                  <c:v>46921.696446410577</c:v>
                </c:pt>
                <c:pt idx="4">
                  <c:v>132582.06431939281</c:v>
                </c:pt>
                <c:pt idx="5">
                  <c:v>82429.7010474212</c:v>
                </c:pt>
                <c:pt idx="6">
                  <c:v>88576.290347824368</c:v>
                </c:pt>
                <c:pt idx="7">
                  <c:v>5617.8311169133622</c:v>
                </c:pt>
                <c:pt idx="8">
                  <c:v>24694.270660189301</c:v>
                </c:pt>
                <c:pt idx="9">
                  <c:v>46817.652818237613</c:v>
                </c:pt>
              </c:numCache>
            </c:numRef>
          </c:val>
          <c:extLst>
            <c:ext xmlns:c16="http://schemas.microsoft.com/office/drawing/2014/chart" uri="{C3380CC4-5D6E-409C-BE32-E72D297353CC}">
              <c16:uniqueId val="{00000011-1FA3-42EB-A519-CA9EE575E636}"/>
            </c:ext>
          </c:extLst>
        </c:ser>
        <c:dLbls>
          <c:showLegendKey val="0"/>
          <c:showVal val="0"/>
          <c:showCatName val="0"/>
          <c:showSerName val="0"/>
          <c:showPercent val="0"/>
          <c:showBubbleSize val="0"/>
        </c:dLbls>
        <c:gapWidth val="10"/>
        <c:overlap val="100"/>
        <c:axId val="-2134149800"/>
        <c:axId val="-2134146760"/>
      </c:barChart>
      <c:catAx>
        <c:axId val="-2134149800"/>
        <c:scaling>
          <c:orientation val="minMax"/>
        </c:scaling>
        <c:delete val="0"/>
        <c:axPos val="b"/>
        <c:numFmt formatCode="General" sourceLinked="0"/>
        <c:majorTickMark val="out"/>
        <c:minorTickMark val="none"/>
        <c:tickLblPos val="nextTo"/>
        <c:txPr>
          <a:bodyPr rot="3240000"/>
          <a:lstStyle/>
          <a:p>
            <a:pPr>
              <a:defRPr/>
            </a:pPr>
            <a:endParaRPr lang="en-US"/>
          </a:p>
        </c:txPr>
        <c:crossAx val="-2134146760"/>
        <c:crosses val="autoZero"/>
        <c:auto val="1"/>
        <c:lblAlgn val="ctr"/>
        <c:lblOffset val="100"/>
        <c:noMultiLvlLbl val="0"/>
      </c:catAx>
      <c:valAx>
        <c:axId val="-2134146760"/>
        <c:scaling>
          <c:orientation val="minMax"/>
        </c:scaling>
        <c:delete val="0"/>
        <c:axPos val="l"/>
        <c:numFmt formatCode="&quot;$&quot;#,##0_);\(&quot;$&quot;#,##0\)" sourceLinked="1"/>
        <c:majorTickMark val="out"/>
        <c:minorTickMark val="none"/>
        <c:tickLblPos val="nextTo"/>
        <c:crossAx val="-2134149800"/>
        <c:crosses val="autoZero"/>
        <c:crossBetween val="between"/>
      </c:valAx>
    </c:plotArea>
    <c:legend>
      <c:legendPos val="r"/>
      <c:layout>
        <c:manualLayout>
          <c:xMode val="edge"/>
          <c:yMode val="edge"/>
          <c:x val="0.70001830363310802"/>
          <c:y val="7.9718985126859807E-2"/>
          <c:w val="0.189468041286349"/>
          <c:h val="0.18500647419072999"/>
        </c:manualLayout>
      </c:layout>
      <c:overlay val="0"/>
    </c:legend>
    <c:plotVisOnly val="1"/>
    <c:dispBlanksAs val="gap"/>
    <c:showDLblsOverMax val="0"/>
  </c:chart>
  <c:txPr>
    <a:bodyPr/>
    <a:lstStyle/>
    <a:p>
      <a:pPr>
        <a:defRPr>
          <a:solidFill>
            <a:schemeClr val="tx1">
              <a:lumMod val="75000"/>
              <a:lumOff val="25000"/>
            </a:schemeClr>
          </a:solidFill>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1-25T23:17:30.833"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8836D-AFFE-4647-B496-5EE80E7CAB46}"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B9DAD848-C799-2048-A0D0-F4F6D19CB3A0}">
      <dgm:prSet phldrT="[Text]"/>
      <dgm:spPr/>
      <dgm:t>
        <a:bodyPr/>
        <a:lstStyle/>
        <a:p>
          <a:r>
            <a:rPr lang="en-US" dirty="0"/>
            <a:t>Better Outcomes</a:t>
          </a:r>
        </a:p>
      </dgm:t>
    </dgm:pt>
    <dgm:pt modelId="{64A2C0AC-6FFA-7D47-B415-391C25963389}" type="parTrans" cxnId="{E0F15141-D870-154F-A1F5-D674A76A8A40}">
      <dgm:prSet/>
      <dgm:spPr/>
      <dgm:t>
        <a:bodyPr/>
        <a:lstStyle/>
        <a:p>
          <a:endParaRPr lang="en-US"/>
        </a:p>
      </dgm:t>
    </dgm:pt>
    <dgm:pt modelId="{EA61D833-09EC-6649-A922-66F1E159E2C9}" type="sibTrans" cxnId="{E0F15141-D870-154F-A1F5-D674A76A8A40}">
      <dgm:prSet/>
      <dgm:spPr/>
      <dgm:t>
        <a:bodyPr/>
        <a:lstStyle/>
        <a:p>
          <a:endParaRPr lang="en-US"/>
        </a:p>
      </dgm:t>
    </dgm:pt>
    <dgm:pt modelId="{BFBAD147-54C8-CF46-816B-AE4FA551626C}">
      <dgm:prSet phldrT="[Text]"/>
      <dgm:spPr/>
      <dgm:t>
        <a:bodyPr/>
        <a:lstStyle/>
        <a:p>
          <a:r>
            <a:rPr lang="en-US" dirty="0"/>
            <a:t>Improved Patient Experience</a:t>
          </a:r>
        </a:p>
      </dgm:t>
    </dgm:pt>
    <dgm:pt modelId="{3F61712C-71BA-9741-848D-0F0F64033FE7}" type="parTrans" cxnId="{DB9FDB25-F666-6641-9E93-8857131D70BD}">
      <dgm:prSet/>
      <dgm:spPr/>
      <dgm:t>
        <a:bodyPr/>
        <a:lstStyle/>
        <a:p>
          <a:endParaRPr lang="en-US"/>
        </a:p>
      </dgm:t>
    </dgm:pt>
    <dgm:pt modelId="{1DA0296E-0D2E-F647-9DF8-73AFB0BEB8A6}" type="sibTrans" cxnId="{DB9FDB25-F666-6641-9E93-8857131D70BD}">
      <dgm:prSet/>
      <dgm:spPr/>
      <dgm:t>
        <a:bodyPr/>
        <a:lstStyle/>
        <a:p>
          <a:endParaRPr lang="en-US"/>
        </a:p>
      </dgm:t>
    </dgm:pt>
    <dgm:pt modelId="{87356C05-630D-8746-96C2-3290446CD640}">
      <dgm:prSet phldrT="[Text]"/>
      <dgm:spPr/>
      <dgm:t>
        <a:bodyPr/>
        <a:lstStyle/>
        <a:p>
          <a:r>
            <a:rPr lang="en-US" dirty="0"/>
            <a:t>Competitive Business Advantage</a:t>
          </a:r>
        </a:p>
      </dgm:t>
    </dgm:pt>
    <dgm:pt modelId="{3B46881C-F6D1-DB41-822E-C315E5B33096}" type="parTrans" cxnId="{D3295222-597F-C049-82FE-C56C563402CD}">
      <dgm:prSet/>
      <dgm:spPr/>
      <dgm:t>
        <a:bodyPr/>
        <a:lstStyle/>
        <a:p>
          <a:endParaRPr lang="en-US"/>
        </a:p>
      </dgm:t>
    </dgm:pt>
    <dgm:pt modelId="{C026905E-90C0-6241-8215-3EFF51EFE275}" type="sibTrans" cxnId="{D3295222-597F-C049-82FE-C56C563402CD}">
      <dgm:prSet/>
      <dgm:spPr/>
      <dgm:t>
        <a:bodyPr/>
        <a:lstStyle/>
        <a:p>
          <a:endParaRPr lang="en-US"/>
        </a:p>
      </dgm:t>
    </dgm:pt>
    <dgm:pt modelId="{0F358354-6968-2D41-AEAC-9EC28B646E7D}">
      <dgm:prSet phldrT="[Text]"/>
      <dgm:spPr/>
      <dgm:t>
        <a:bodyPr/>
        <a:lstStyle/>
        <a:p>
          <a:r>
            <a:rPr lang="en-US" dirty="0"/>
            <a:t>Physician and Staff Well-Being</a:t>
          </a:r>
        </a:p>
      </dgm:t>
    </dgm:pt>
    <dgm:pt modelId="{78966A21-83DB-854B-B97A-A1ED8F85594A}" type="parTrans" cxnId="{36677CFA-8DBF-284C-A6BC-DDE1277DD61E}">
      <dgm:prSet/>
      <dgm:spPr/>
      <dgm:t>
        <a:bodyPr/>
        <a:lstStyle/>
        <a:p>
          <a:endParaRPr lang="en-US"/>
        </a:p>
      </dgm:t>
    </dgm:pt>
    <dgm:pt modelId="{E4DDEC23-3294-AA4B-A6A4-1654123C1EE9}" type="sibTrans" cxnId="{36677CFA-8DBF-284C-A6BC-DDE1277DD61E}">
      <dgm:prSet/>
      <dgm:spPr/>
      <dgm:t>
        <a:bodyPr/>
        <a:lstStyle/>
        <a:p>
          <a:endParaRPr lang="en-US"/>
        </a:p>
      </dgm:t>
    </dgm:pt>
    <dgm:pt modelId="{C7EAA8A2-1BE1-E14C-AC7D-5313B2DFDB75}">
      <dgm:prSet phldrT="[Text]"/>
      <dgm:spPr/>
      <dgm:t>
        <a:bodyPr/>
        <a:lstStyle/>
        <a:p>
          <a:r>
            <a:rPr lang="en-US" dirty="0"/>
            <a:t>Lower Costs</a:t>
          </a:r>
        </a:p>
      </dgm:t>
    </dgm:pt>
    <dgm:pt modelId="{1BBFE879-3155-4F49-8BAD-2A3CC13B30C5}" type="parTrans" cxnId="{8ABC9EC4-F4EE-484C-B808-1AEED6ED2EB7}">
      <dgm:prSet/>
      <dgm:spPr/>
      <dgm:t>
        <a:bodyPr/>
        <a:lstStyle/>
        <a:p>
          <a:endParaRPr lang="en-US"/>
        </a:p>
      </dgm:t>
    </dgm:pt>
    <dgm:pt modelId="{D58973A8-F72B-1F46-AE3E-9A422F1AD49A}" type="sibTrans" cxnId="{8ABC9EC4-F4EE-484C-B808-1AEED6ED2EB7}">
      <dgm:prSet/>
      <dgm:spPr/>
      <dgm:t>
        <a:bodyPr/>
        <a:lstStyle/>
        <a:p>
          <a:endParaRPr lang="en-US"/>
        </a:p>
      </dgm:t>
    </dgm:pt>
    <dgm:pt modelId="{EBB9476C-8DA9-594A-993E-9BB9A171B36B}" type="pres">
      <dgm:prSet presAssocID="{47F8836D-AFFE-4647-B496-5EE80E7CAB46}" presName="cycle" presStyleCnt="0">
        <dgm:presLayoutVars>
          <dgm:dir/>
          <dgm:resizeHandles val="exact"/>
        </dgm:presLayoutVars>
      </dgm:prSet>
      <dgm:spPr/>
    </dgm:pt>
    <dgm:pt modelId="{6115F1B0-527E-3A40-9676-97B7509E38B9}" type="pres">
      <dgm:prSet presAssocID="{B9DAD848-C799-2048-A0D0-F4F6D19CB3A0}" presName="node" presStyleLbl="node1" presStyleIdx="0" presStyleCnt="5">
        <dgm:presLayoutVars>
          <dgm:bulletEnabled val="1"/>
        </dgm:presLayoutVars>
      </dgm:prSet>
      <dgm:spPr/>
    </dgm:pt>
    <dgm:pt modelId="{870E2F83-5491-F140-9900-00BF1C0B46E2}" type="pres">
      <dgm:prSet presAssocID="{B9DAD848-C799-2048-A0D0-F4F6D19CB3A0}" presName="spNode" presStyleCnt="0"/>
      <dgm:spPr/>
    </dgm:pt>
    <dgm:pt modelId="{A719CB33-AA70-C047-8EC3-273E6AC33536}" type="pres">
      <dgm:prSet presAssocID="{EA61D833-09EC-6649-A922-66F1E159E2C9}" presName="sibTrans" presStyleLbl="sibTrans1D1" presStyleIdx="0" presStyleCnt="5"/>
      <dgm:spPr/>
    </dgm:pt>
    <dgm:pt modelId="{920FFA1D-F017-524E-B8BC-8CF6C2A0BD87}" type="pres">
      <dgm:prSet presAssocID="{BFBAD147-54C8-CF46-816B-AE4FA551626C}" presName="node" presStyleLbl="node1" presStyleIdx="1" presStyleCnt="5">
        <dgm:presLayoutVars>
          <dgm:bulletEnabled val="1"/>
        </dgm:presLayoutVars>
      </dgm:prSet>
      <dgm:spPr/>
    </dgm:pt>
    <dgm:pt modelId="{D18D53D6-3A79-1A4F-AB80-35E6E59DBEC6}" type="pres">
      <dgm:prSet presAssocID="{BFBAD147-54C8-CF46-816B-AE4FA551626C}" presName="spNode" presStyleCnt="0"/>
      <dgm:spPr/>
    </dgm:pt>
    <dgm:pt modelId="{62C72F23-5DAF-2549-A575-2E72FC1B86B0}" type="pres">
      <dgm:prSet presAssocID="{1DA0296E-0D2E-F647-9DF8-73AFB0BEB8A6}" presName="sibTrans" presStyleLbl="sibTrans1D1" presStyleIdx="1" presStyleCnt="5"/>
      <dgm:spPr/>
    </dgm:pt>
    <dgm:pt modelId="{64E9A698-3900-8D4A-97F0-23F6178A4DD6}" type="pres">
      <dgm:prSet presAssocID="{87356C05-630D-8746-96C2-3290446CD640}" presName="node" presStyleLbl="node1" presStyleIdx="2" presStyleCnt="5">
        <dgm:presLayoutVars>
          <dgm:bulletEnabled val="1"/>
        </dgm:presLayoutVars>
      </dgm:prSet>
      <dgm:spPr/>
    </dgm:pt>
    <dgm:pt modelId="{7B11798C-43B4-604E-B408-FC257F4C6335}" type="pres">
      <dgm:prSet presAssocID="{87356C05-630D-8746-96C2-3290446CD640}" presName="spNode" presStyleCnt="0"/>
      <dgm:spPr/>
    </dgm:pt>
    <dgm:pt modelId="{9B5E6CB2-79DC-684A-BD6B-0948422E8A39}" type="pres">
      <dgm:prSet presAssocID="{C026905E-90C0-6241-8215-3EFF51EFE275}" presName="sibTrans" presStyleLbl="sibTrans1D1" presStyleIdx="2" presStyleCnt="5"/>
      <dgm:spPr/>
    </dgm:pt>
    <dgm:pt modelId="{BCA3D131-B821-D74C-91F5-7387B6854C73}" type="pres">
      <dgm:prSet presAssocID="{0F358354-6968-2D41-AEAC-9EC28B646E7D}" presName="node" presStyleLbl="node1" presStyleIdx="3" presStyleCnt="5">
        <dgm:presLayoutVars>
          <dgm:bulletEnabled val="1"/>
        </dgm:presLayoutVars>
      </dgm:prSet>
      <dgm:spPr/>
    </dgm:pt>
    <dgm:pt modelId="{36ADDF61-1268-774B-9A18-51A65FCB452A}" type="pres">
      <dgm:prSet presAssocID="{0F358354-6968-2D41-AEAC-9EC28B646E7D}" presName="spNode" presStyleCnt="0"/>
      <dgm:spPr/>
    </dgm:pt>
    <dgm:pt modelId="{99B1C33F-85BE-9E48-B264-5E5FE7D5EAD2}" type="pres">
      <dgm:prSet presAssocID="{E4DDEC23-3294-AA4B-A6A4-1654123C1EE9}" presName="sibTrans" presStyleLbl="sibTrans1D1" presStyleIdx="3" presStyleCnt="5"/>
      <dgm:spPr/>
    </dgm:pt>
    <dgm:pt modelId="{D9D7AE9D-220E-DF45-B330-52E915935DF6}" type="pres">
      <dgm:prSet presAssocID="{C7EAA8A2-1BE1-E14C-AC7D-5313B2DFDB75}" presName="node" presStyleLbl="node1" presStyleIdx="4" presStyleCnt="5">
        <dgm:presLayoutVars>
          <dgm:bulletEnabled val="1"/>
        </dgm:presLayoutVars>
      </dgm:prSet>
      <dgm:spPr/>
    </dgm:pt>
    <dgm:pt modelId="{42082FD5-13D6-114A-B07A-4D959669FF2B}" type="pres">
      <dgm:prSet presAssocID="{C7EAA8A2-1BE1-E14C-AC7D-5313B2DFDB75}" presName="spNode" presStyleCnt="0"/>
      <dgm:spPr/>
    </dgm:pt>
    <dgm:pt modelId="{0C1D9F39-D52B-1E49-8713-A8DDB0A6C89E}" type="pres">
      <dgm:prSet presAssocID="{D58973A8-F72B-1F46-AE3E-9A422F1AD49A}" presName="sibTrans" presStyleLbl="sibTrans1D1" presStyleIdx="4" presStyleCnt="5"/>
      <dgm:spPr/>
    </dgm:pt>
  </dgm:ptLst>
  <dgm:cxnLst>
    <dgm:cxn modelId="{59814009-8020-C647-88BD-9CC1766CE0CF}" type="presOf" srcId="{B9DAD848-C799-2048-A0D0-F4F6D19CB3A0}" destId="{6115F1B0-527E-3A40-9676-97B7509E38B9}" srcOrd="0" destOrd="0" presId="urn:microsoft.com/office/officeart/2005/8/layout/cycle6"/>
    <dgm:cxn modelId="{625A701F-E096-2742-B4D2-99C9959907F8}" type="presOf" srcId="{EA61D833-09EC-6649-A922-66F1E159E2C9}" destId="{A719CB33-AA70-C047-8EC3-273E6AC33536}" srcOrd="0" destOrd="0" presId="urn:microsoft.com/office/officeart/2005/8/layout/cycle6"/>
    <dgm:cxn modelId="{D3295222-597F-C049-82FE-C56C563402CD}" srcId="{47F8836D-AFFE-4647-B496-5EE80E7CAB46}" destId="{87356C05-630D-8746-96C2-3290446CD640}" srcOrd="2" destOrd="0" parTransId="{3B46881C-F6D1-DB41-822E-C315E5B33096}" sibTransId="{C026905E-90C0-6241-8215-3EFF51EFE275}"/>
    <dgm:cxn modelId="{DB9FDB25-F666-6641-9E93-8857131D70BD}" srcId="{47F8836D-AFFE-4647-B496-5EE80E7CAB46}" destId="{BFBAD147-54C8-CF46-816B-AE4FA551626C}" srcOrd="1" destOrd="0" parTransId="{3F61712C-71BA-9741-848D-0F0F64033FE7}" sibTransId="{1DA0296E-0D2E-F647-9DF8-73AFB0BEB8A6}"/>
    <dgm:cxn modelId="{A5D43F29-D1D6-C74D-AD32-C8B90D973CFB}" type="presOf" srcId="{47F8836D-AFFE-4647-B496-5EE80E7CAB46}" destId="{EBB9476C-8DA9-594A-993E-9BB9A171B36B}" srcOrd="0" destOrd="0" presId="urn:microsoft.com/office/officeart/2005/8/layout/cycle6"/>
    <dgm:cxn modelId="{0C0DA93E-7F08-EF4E-8648-28D2FCEA9365}" type="presOf" srcId="{BFBAD147-54C8-CF46-816B-AE4FA551626C}" destId="{920FFA1D-F017-524E-B8BC-8CF6C2A0BD87}" srcOrd="0" destOrd="0" presId="urn:microsoft.com/office/officeart/2005/8/layout/cycle6"/>
    <dgm:cxn modelId="{E0F15141-D870-154F-A1F5-D674A76A8A40}" srcId="{47F8836D-AFFE-4647-B496-5EE80E7CAB46}" destId="{B9DAD848-C799-2048-A0D0-F4F6D19CB3A0}" srcOrd="0" destOrd="0" parTransId="{64A2C0AC-6FFA-7D47-B415-391C25963389}" sibTransId="{EA61D833-09EC-6649-A922-66F1E159E2C9}"/>
    <dgm:cxn modelId="{F76C8E74-0EAD-4B45-B60E-80D397D54A63}" type="presOf" srcId="{87356C05-630D-8746-96C2-3290446CD640}" destId="{64E9A698-3900-8D4A-97F0-23F6178A4DD6}" srcOrd="0" destOrd="0" presId="urn:microsoft.com/office/officeart/2005/8/layout/cycle6"/>
    <dgm:cxn modelId="{92F9A27D-9EE0-A643-95DD-32A8AF571876}" type="presOf" srcId="{C7EAA8A2-1BE1-E14C-AC7D-5313B2DFDB75}" destId="{D9D7AE9D-220E-DF45-B330-52E915935DF6}" srcOrd="0" destOrd="0" presId="urn:microsoft.com/office/officeart/2005/8/layout/cycle6"/>
    <dgm:cxn modelId="{ECC56882-0D4E-C64B-9DC9-C3A663A739DA}" type="presOf" srcId="{C026905E-90C0-6241-8215-3EFF51EFE275}" destId="{9B5E6CB2-79DC-684A-BD6B-0948422E8A39}" srcOrd="0" destOrd="0" presId="urn:microsoft.com/office/officeart/2005/8/layout/cycle6"/>
    <dgm:cxn modelId="{0DE86D91-BAB9-B848-AC74-13DEE6AE5E73}" type="presOf" srcId="{D58973A8-F72B-1F46-AE3E-9A422F1AD49A}" destId="{0C1D9F39-D52B-1E49-8713-A8DDB0A6C89E}" srcOrd="0" destOrd="0" presId="urn:microsoft.com/office/officeart/2005/8/layout/cycle6"/>
    <dgm:cxn modelId="{8ABC9EC4-F4EE-484C-B808-1AEED6ED2EB7}" srcId="{47F8836D-AFFE-4647-B496-5EE80E7CAB46}" destId="{C7EAA8A2-1BE1-E14C-AC7D-5313B2DFDB75}" srcOrd="4" destOrd="0" parTransId="{1BBFE879-3155-4F49-8BAD-2A3CC13B30C5}" sibTransId="{D58973A8-F72B-1F46-AE3E-9A422F1AD49A}"/>
    <dgm:cxn modelId="{6EA1D9C5-EEF5-EF45-A134-1BBAA0602D60}" type="presOf" srcId="{0F358354-6968-2D41-AEAC-9EC28B646E7D}" destId="{BCA3D131-B821-D74C-91F5-7387B6854C73}" srcOrd="0" destOrd="0" presId="urn:microsoft.com/office/officeart/2005/8/layout/cycle6"/>
    <dgm:cxn modelId="{7F497DD1-66D2-5842-A576-2142AAABC716}" type="presOf" srcId="{1DA0296E-0D2E-F647-9DF8-73AFB0BEB8A6}" destId="{62C72F23-5DAF-2549-A575-2E72FC1B86B0}" srcOrd="0" destOrd="0" presId="urn:microsoft.com/office/officeart/2005/8/layout/cycle6"/>
    <dgm:cxn modelId="{998879E3-5566-144F-9ACD-6302AB7096BC}" type="presOf" srcId="{E4DDEC23-3294-AA4B-A6A4-1654123C1EE9}" destId="{99B1C33F-85BE-9E48-B264-5E5FE7D5EAD2}" srcOrd="0" destOrd="0" presId="urn:microsoft.com/office/officeart/2005/8/layout/cycle6"/>
    <dgm:cxn modelId="{36677CFA-8DBF-284C-A6BC-DDE1277DD61E}" srcId="{47F8836D-AFFE-4647-B496-5EE80E7CAB46}" destId="{0F358354-6968-2D41-AEAC-9EC28B646E7D}" srcOrd="3" destOrd="0" parTransId="{78966A21-83DB-854B-B97A-A1ED8F85594A}" sibTransId="{E4DDEC23-3294-AA4B-A6A4-1654123C1EE9}"/>
    <dgm:cxn modelId="{9799462C-B238-EE48-AD53-63A9138281D9}" type="presParOf" srcId="{EBB9476C-8DA9-594A-993E-9BB9A171B36B}" destId="{6115F1B0-527E-3A40-9676-97B7509E38B9}" srcOrd="0" destOrd="0" presId="urn:microsoft.com/office/officeart/2005/8/layout/cycle6"/>
    <dgm:cxn modelId="{91E150B1-85C8-AF48-9F1D-27087920CBAA}" type="presParOf" srcId="{EBB9476C-8DA9-594A-993E-9BB9A171B36B}" destId="{870E2F83-5491-F140-9900-00BF1C0B46E2}" srcOrd="1" destOrd="0" presId="urn:microsoft.com/office/officeart/2005/8/layout/cycle6"/>
    <dgm:cxn modelId="{6C27C566-722A-BE4D-A6D6-D5E05D045CCC}" type="presParOf" srcId="{EBB9476C-8DA9-594A-993E-9BB9A171B36B}" destId="{A719CB33-AA70-C047-8EC3-273E6AC33536}" srcOrd="2" destOrd="0" presId="urn:microsoft.com/office/officeart/2005/8/layout/cycle6"/>
    <dgm:cxn modelId="{F1799B67-E303-C145-BAB4-B640BD78ED1E}" type="presParOf" srcId="{EBB9476C-8DA9-594A-993E-9BB9A171B36B}" destId="{920FFA1D-F017-524E-B8BC-8CF6C2A0BD87}" srcOrd="3" destOrd="0" presId="urn:microsoft.com/office/officeart/2005/8/layout/cycle6"/>
    <dgm:cxn modelId="{27CE3DDC-C4FB-1647-98A3-8C7C11CD7D0E}" type="presParOf" srcId="{EBB9476C-8DA9-594A-993E-9BB9A171B36B}" destId="{D18D53D6-3A79-1A4F-AB80-35E6E59DBEC6}" srcOrd="4" destOrd="0" presId="urn:microsoft.com/office/officeart/2005/8/layout/cycle6"/>
    <dgm:cxn modelId="{B5D0F11E-A2C2-424E-851A-DA2567E1BEA1}" type="presParOf" srcId="{EBB9476C-8DA9-594A-993E-9BB9A171B36B}" destId="{62C72F23-5DAF-2549-A575-2E72FC1B86B0}" srcOrd="5" destOrd="0" presId="urn:microsoft.com/office/officeart/2005/8/layout/cycle6"/>
    <dgm:cxn modelId="{38F71FD5-2FCB-9243-9A48-6A84614A78C2}" type="presParOf" srcId="{EBB9476C-8DA9-594A-993E-9BB9A171B36B}" destId="{64E9A698-3900-8D4A-97F0-23F6178A4DD6}" srcOrd="6" destOrd="0" presId="urn:microsoft.com/office/officeart/2005/8/layout/cycle6"/>
    <dgm:cxn modelId="{237636A7-4B3A-3A45-BD27-A3223F40D354}" type="presParOf" srcId="{EBB9476C-8DA9-594A-993E-9BB9A171B36B}" destId="{7B11798C-43B4-604E-B408-FC257F4C6335}" srcOrd="7" destOrd="0" presId="urn:microsoft.com/office/officeart/2005/8/layout/cycle6"/>
    <dgm:cxn modelId="{57BFBEA0-3A75-E241-80B6-BD4A572542D9}" type="presParOf" srcId="{EBB9476C-8DA9-594A-993E-9BB9A171B36B}" destId="{9B5E6CB2-79DC-684A-BD6B-0948422E8A39}" srcOrd="8" destOrd="0" presId="urn:microsoft.com/office/officeart/2005/8/layout/cycle6"/>
    <dgm:cxn modelId="{0468EFD9-E306-E342-BC35-3172955BEED2}" type="presParOf" srcId="{EBB9476C-8DA9-594A-993E-9BB9A171B36B}" destId="{BCA3D131-B821-D74C-91F5-7387B6854C73}" srcOrd="9" destOrd="0" presId="urn:microsoft.com/office/officeart/2005/8/layout/cycle6"/>
    <dgm:cxn modelId="{31575E7C-8509-C943-92CB-E779F105135D}" type="presParOf" srcId="{EBB9476C-8DA9-594A-993E-9BB9A171B36B}" destId="{36ADDF61-1268-774B-9A18-51A65FCB452A}" srcOrd="10" destOrd="0" presId="urn:microsoft.com/office/officeart/2005/8/layout/cycle6"/>
    <dgm:cxn modelId="{CA3DA01C-752C-744A-AD50-27CD30EB9C29}" type="presParOf" srcId="{EBB9476C-8DA9-594A-993E-9BB9A171B36B}" destId="{99B1C33F-85BE-9E48-B264-5E5FE7D5EAD2}" srcOrd="11" destOrd="0" presId="urn:microsoft.com/office/officeart/2005/8/layout/cycle6"/>
    <dgm:cxn modelId="{2B9E6CF1-C06C-3942-BFCF-1A8F300E141B}" type="presParOf" srcId="{EBB9476C-8DA9-594A-993E-9BB9A171B36B}" destId="{D9D7AE9D-220E-DF45-B330-52E915935DF6}" srcOrd="12" destOrd="0" presId="urn:microsoft.com/office/officeart/2005/8/layout/cycle6"/>
    <dgm:cxn modelId="{F0CF0635-954A-FE49-88B4-A850A75A76B3}" type="presParOf" srcId="{EBB9476C-8DA9-594A-993E-9BB9A171B36B}" destId="{42082FD5-13D6-114A-B07A-4D959669FF2B}" srcOrd="13" destOrd="0" presId="urn:microsoft.com/office/officeart/2005/8/layout/cycle6"/>
    <dgm:cxn modelId="{27C895E8-7792-9B4F-8187-7E22F83F03EA}" type="presParOf" srcId="{EBB9476C-8DA9-594A-993E-9BB9A171B36B}" destId="{0C1D9F39-D52B-1E49-8713-A8DDB0A6C89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03F74-7BDA-4A35-B3B6-53F9D9ECE5A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86BDE432-9790-445A-88D0-D8FA089D8C5A}">
      <dgm:prSet phldrT="[Text]"/>
      <dgm:spPr/>
      <dgm:t>
        <a:bodyPr/>
        <a:lstStyle/>
        <a:p>
          <a:r>
            <a:rPr lang="en-US" dirty="0"/>
            <a:t>Employee-Patient</a:t>
          </a:r>
        </a:p>
      </dgm:t>
    </dgm:pt>
    <dgm:pt modelId="{43588610-25F6-4637-9DC1-E11CE1B6D303}" type="parTrans" cxnId="{9C9FA408-690A-4BFE-BAC0-5CBCC3BB54D2}">
      <dgm:prSet/>
      <dgm:spPr/>
      <dgm:t>
        <a:bodyPr/>
        <a:lstStyle/>
        <a:p>
          <a:endParaRPr lang="en-US"/>
        </a:p>
      </dgm:t>
    </dgm:pt>
    <dgm:pt modelId="{88018770-65B0-4154-83DF-7A0A59084B23}" type="sibTrans" cxnId="{9C9FA408-690A-4BFE-BAC0-5CBCC3BB54D2}">
      <dgm:prSet/>
      <dgm:spPr/>
      <dgm:t>
        <a:bodyPr/>
        <a:lstStyle/>
        <a:p>
          <a:endParaRPr lang="en-US"/>
        </a:p>
      </dgm:t>
    </dgm:pt>
    <dgm:pt modelId="{07ABE706-9D9B-4B09-9342-ED6853D9B0C2}">
      <dgm:prSet phldrT="[Text]"/>
      <dgm:spPr/>
      <dgm:t>
        <a:bodyPr/>
        <a:lstStyle/>
        <a:p>
          <a:r>
            <a:rPr lang="en-US" dirty="0"/>
            <a:t>Primary Care</a:t>
          </a:r>
        </a:p>
      </dgm:t>
    </dgm:pt>
    <dgm:pt modelId="{580E337F-FBCE-4E2F-AB98-8C79BA679471}" type="parTrans" cxnId="{D7EA85DA-7344-4308-977A-79FE348AA9E9}">
      <dgm:prSet/>
      <dgm:spPr/>
      <dgm:t>
        <a:bodyPr/>
        <a:lstStyle/>
        <a:p>
          <a:endParaRPr lang="en-US"/>
        </a:p>
      </dgm:t>
    </dgm:pt>
    <dgm:pt modelId="{F085F3E7-EEC6-47B1-A645-6EA11D9060A1}" type="sibTrans" cxnId="{D7EA85DA-7344-4308-977A-79FE348AA9E9}">
      <dgm:prSet/>
      <dgm:spPr/>
      <dgm:t>
        <a:bodyPr/>
        <a:lstStyle/>
        <a:p>
          <a:endParaRPr lang="en-US"/>
        </a:p>
      </dgm:t>
    </dgm:pt>
    <dgm:pt modelId="{EAE1DC97-BE96-4975-B998-FD2479A5E07B}">
      <dgm:prSet phldrT="[Text]"/>
      <dgm:spPr/>
      <dgm:t>
        <a:bodyPr/>
        <a:lstStyle/>
        <a:p>
          <a:r>
            <a:rPr lang="en-US" dirty="0"/>
            <a:t>Wellness Care</a:t>
          </a:r>
        </a:p>
      </dgm:t>
    </dgm:pt>
    <dgm:pt modelId="{2AD9977B-FBBE-4F47-9C0C-7D4B0EF986B4}" type="parTrans" cxnId="{ED9CD2EA-46CB-4911-A5DE-D3FF9BABAF48}">
      <dgm:prSet/>
      <dgm:spPr/>
      <dgm:t>
        <a:bodyPr/>
        <a:lstStyle/>
        <a:p>
          <a:endParaRPr lang="en-US"/>
        </a:p>
      </dgm:t>
    </dgm:pt>
    <dgm:pt modelId="{994943D7-C417-4098-AAD6-75F079089CA5}" type="sibTrans" cxnId="{ED9CD2EA-46CB-4911-A5DE-D3FF9BABAF48}">
      <dgm:prSet/>
      <dgm:spPr/>
      <dgm:t>
        <a:bodyPr/>
        <a:lstStyle/>
        <a:p>
          <a:endParaRPr lang="en-US"/>
        </a:p>
      </dgm:t>
    </dgm:pt>
    <dgm:pt modelId="{73B94A03-793C-43FA-84FE-3B59DC857FC1}">
      <dgm:prSet phldrT="[Text]"/>
      <dgm:spPr/>
      <dgm:t>
        <a:bodyPr/>
        <a:lstStyle/>
        <a:p>
          <a:r>
            <a:rPr lang="en-US" dirty="0"/>
            <a:t>Care Coordination</a:t>
          </a:r>
        </a:p>
      </dgm:t>
    </dgm:pt>
    <dgm:pt modelId="{E358AB58-3E5B-410A-BC60-F2C4E185DD55}" type="parTrans" cxnId="{C38C6AC6-DA02-48E1-AD65-162E9DAD85AA}">
      <dgm:prSet/>
      <dgm:spPr/>
      <dgm:t>
        <a:bodyPr/>
        <a:lstStyle/>
        <a:p>
          <a:endParaRPr lang="en-US"/>
        </a:p>
      </dgm:t>
    </dgm:pt>
    <dgm:pt modelId="{D1452341-EFB9-4A09-8E30-A1257A109D4D}" type="sibTrans" cxnId="{C38C6AC6-DA02-48E1-AD65-162E9DAD85AA}">
      <dgm:prSet/>
      <dgm:spPr/>
      <dgm:t>
        <a:bodyPr/>
        <a:lstStyle/>
        <a:p>
          <a:endParaRPr lang="en-US"/>
        </a:p>
      </dgm:t>
    </dgm:pt>
    <dgm:pt modelId="{F69DF936-2E27-4B1B-B058-4A273E3CF8D4}">
      <dgm:prSet phldrT="[Text]"/>
      <dgm:spPr/>
      <dgm:t>
        <a:bodyPr/>
        <a:lstStyle/>
        <a:p>
          <a:r>
            <a:rPr lang="en-US" dirty="0"/>
            <a:t>Access &amp; Time</a:t>
          </a:r>
        </a:p>
      </dgm:t>
    </dgm:pt>
    <dgm:pt modelId="{37476F68-3973-44C6-8745-0D78EF10D124}" type="parTrans" cxnId="{0DF45302-44DE-40FC-A202-2E7FC2CC5E79}">
      <dgm:prSet/>
      <dgm:spPr/>
      <dgm:t>
        <a:bodyPr/>
        <a:lstStyle/>
        <a:p>
          <a:endParaRPr lang="en-US"/>
        </a:p>
      </dgm:t>
    </dgm:pt>
    <dgm:pt modelId="{36FD5276-7775-4D27-BAE0-822C89B4BE08}" type="sibTrans" cxnId="{0DF45302-44DE-40FC-A202-2E7FC2CC5E79}">
      <dgm:prSet/>
      <dgm:spPr/>
      <dgm:t>
        <a:bodyPr/>
        <a:lstStyle/>
        <a:p>
          <a:endParaRPr lang="en-US"/>
        </a:p>
      </dgm:t>
    </dgm:pt>
    <dgm:pt modelId="{190C8A87-1856-4E02-B4DA-FABC98A61599}" type="pres">
      <dgm:prSet presAssocID="{F0603F74-7BDA-4A35-B3B6-53F9D9ECE5A9}" presName="composite" presStyleCnt="0">
        <dgm:presLayoutVars>
          <dgm:chMax val="1"/>
          <dgm:dir/>
          <dgm:resizeHandles val="exact"/>
        </dgm:presLayoutVars>
      </dgm:prSet>
      <dgm:spPr/>
    </dgm:pt>
    <dgm:pt modelId="{BCCCF43C-9255-45D1-B4E1-F0FF5DA72452}" type="pres">
      <dgm:prSet presAssocID="{F0603F74-7BDA-4A35-B3B6-53F9D9ECE5A9}" presName="radial" presStyleCnt="0">
        <dgm:presLayoutVars>
          <dgm:animLvl val="ctr"/>
        </dgm:presLayoutVars>
      </dgm:prSet>
      <dgm:spPr/>
    </dgm:pt>
    <dgm:pt modelId="{7F2BD6EC-D201-40A1-B9F5-083FA6894CB2}" type="pres">
      <dgm:prSet presAssocID="{86BDE432-9790-445A-88D0-D8FA089D8C5A}" presName="centerShape" presStyleLbl="vennNode1" presStyleIdx="0" presStyleCnt="5"/>
      <dgm:spPr/>
    </dgm:pt>
    <dgm:pt modelId="{28AC02D9-4D3F-4C7B-935D-5FCB25B13982}" type="pres">
      <dgm:prSet presAssocID="{07ABE706-9D9B-4B09-9342-ED6853D9B0C2}" presName="node" presStyleLbl="vennNode1" presStyleIdx="1" presStyleCnt="5">
        <dgm:presLayoutVars>
          <dgm:bulletEnabled val="1"/>
        </dgm:presLayoutVars>
      </dgm:prSet>
      <dgm:spPr/>
    </dgm:pt>
    <dgm:pt modelId="{7FE2739C-018B-418A-818C-1C97C3A1EEE2}" type="pres">
      <dgm:prSet presAssocID="{EAE1DC97-BE96-4975-B998-FD2479A5E07B}" presName="node" presStyleLbl="vennNode1" presStyleIdx="2" presStyleCnt="5">
        <dgm:presLayoutVars>
          <dgm:bulletEnabled val="1"/>
        </dgm:presLayoutVars>
      </dgm:prSet>
      <dgm:spPr/>
    </dgm:pt>
    <dgm:pt modelId="{75005F13-1850-4589-84C3-A8B1B26C0B52}" type="pres">
      <dgm:prSet presAssocID="{73B94A03-793C-43FA-84FE-3B59DC857FC1}" presName="node" presStyleLbl="vennNode1" presStyleIdx="3" presStyleCnt="5">
        <dgm:presLayoutVars>
          <dgm:bulletEnabled val="1"/>
        </dgm:presLayoutVars>
      </dgm:prSet>
      <dgm:spPr/>
    </dgm:pt>
    <dgm:pt modelId="{EED0AEFD-7E13-4EA4-8433-0B65FB646ADC}" type="pres">
      <dgm:prSet presAssocID="{F69DF936-2E27-4B1B-B058-4A273E3CF8D4}" presName="node" presStyleLbl="vennNode1" presStyleIdx="4" presStyleCnt="5">
        <dgm:presLayoutVars>
          <dgm:bulletEnabled val="1"/>
        </dgm:presLayoutVars>
      </dgm:prSet>
      <dgm:spPr/>
    </dgm:pt>
  </dgm:ptLst>
  <dgm:cxnLst>
    <dgm:cxn modelId="{0DF45302-44DE-40FC-A202-2E7FC2CC5E79}" srcId="{86BDE432-9790-445A-88D0-D8FA089D8C5A}" destId="{F69DF936-2E27-4B1B-B058-4A273E3CF8D4}" srcOrd="3" destOrd="0" parTransId="{37476F68-3973-44C6-8745-0D78EF10D124}" sibTransId="{36FD5276-7775-4D27-BAE0-822C89B4BE08}"/>
    <dgm:cxn modelId="{9C9FA408-690A-4BFE-BAC0-5CBCC3BB54D2}" srcId="{F0603F74-7BDA-4A35-B3B6-53F9D9ECE5A9}" destId="{86BDE432-9790-445A-88D0-D8FA089D8C5A}" srcOrd="0" destOrd="0" parTransId="{43588610-25F6-4637-9DC1-E11CE1B6D303}" sibTransId="{88018770-65B0-4154-83DF-7A0A59084B23}"/>
    <dgm:cxn modelId="{1278CA21-34AA-4BF9-8A2C-5AE87C9DC281}" type="presOf" srcId="{F69DF936-2E27-4B1B-B058-4A273E3CF8D4}" destId="{EED0AEFD-7E13-4EA4-8433-0B65FB646ADC}" srcOrd="0" destOrd="0" presId="urn:microsoft.com/office/officeart/2005/8/layout/radial3"/>
    <dgm:cxn modelId="{D0BFBE24-CCCE-4441-8E51-FDD04144536A}" type="presOf" srcId="{F0603F74-7BDA-4A35-B3B6-53F9D9ECE5A9}" destId="{190C8A87-1856-4E02-B4DA-FABC98A61599}" srcOrd="0" destOrd="0" presId="urn:microsoft.com/office/officeart/2005/8/layout/radial3"/>
    <dgm:cxn modelId="{F7CEF497-E5AE-41EE-B83D-0A1238020087}" type="presOf" srcId="{86BDE432-9790-445A-88D0-D8FA089D8C5A}" destId="{7F2BD6EC-D201-40A1-B9F5-083FA6894CB2}" srcOrd="0" destOrd="0" presId="urn:microsoft.com/office/officeart/2005/8/layout/radial3"/>
    <dgm:cxn modelId="{8C4BC4A7-9677-422D-8038-8D47D3D10A4B}" type="presOf" srcId="{07ABE706-9D9B-4B09-9342-ED6853D9B0C2}" destId="{28AC02D9-4D3F-4C7B-935D-5FCB25B13982}" srcOrd="0" destOrd="0" presId="urn:microsoft.com/office/officeart/2005/8/layout/radial3"/>
    <dgm:cxn modelId="{C38C6AC6-DA02-48E1-AD65-162E9DAD85AA}" srcId="{86BDE432-9790-445A-88D0-D8FA089D8C5A}" destId="{73B94A03-793C-43FA-84FE-3B59DC857FC1}" srcOrd="2" destOrd="0" parTransId="{E358AB58-3E5B-410A-BC60-F2C4E185DD55}" sibTransId="{D1452341-EFB9-4A09-8E30-A1257A109D4D}"/>
    <dgm:cxn modelId="{887E94D7-006D-4B2B-A1EC-5C566DB6AF8A}" type="presOf" srcId="{73B94A03-793C-43FA-84FE-3B59DC857FC1}" destId="{75005F13-1850-4589-84C3-A8B1B26C0B52}" srcOrd="0" destOrd="0" presId="urn:microsoft.com/office/officeart/2005/8/layout/radial3"/>
    <dgm:cxn modelId="{D7EA85DA-7344-4308-977A-79FE348AA9E9}" srcId="{86BDE432-9790-445A-88D0-D8FA089D8C5A}" destId="{07ABE706-9D9B-4B09-9342-ED6853D9B0C2}" srcOrd="0" destOrd="0" parTransId="{580E337F-FBCE-4E2F-AB98-8C79BA679471}" sibTransId="{F085F3E7-EEC6-47B1-A645-6EA11D9060A1}"/>
    <dgm:cxn modelId="{ED9CD2EA-46CB-4911-A5DE-D3FF9BABAF48}" srcId="{86BDE432-9790-445A-88D0-D8FA089D8C5A}" destId="{EAE1DC97-BE96-4975-B998-FD2479A5E07B}" srcOrd="1" destOrd="0" parTransId="{2AD9977B-FBBE-4F47-9C0C-7D4B0EF986B4}" sibTransId="{994943D7-C417-4098-AAD6-75F079089CA5}"/>
    <dgm:cxn modelId="{F6CE46F0-C1BA-4530-A08B-7E28B63BD1EC}" type="presOf" srcId="{EAE1DC97-BE96-4975-B998-FD2479A5E07B}" destId="{7FE2739C-018B-418A-818C-1C97C3A1EEE2}" srcOrd="0" destOrd="0" presId="urn:microsoft.com/office/officeart/2005/8/layout/radial3"/>
    <dgm:cxn modelId="{8C6AF56E-07B1-44E4-A6CC-9995C051A8A8}" type="presParOf" srcId="{190C8A87-1856-4E02-B4DA-FABC98A61599}" destId="{BCCCF43C-9255-45D1-B4E1-F0FF5DA72452}" srcOrd="0" destOrd="0" presId="urn:microsoft.com/office/officeart/2005/8/layout/radial3"/>
    <dgm:cxn modelId="{4A85671A-75EA-469E-B094-143965A1A25C}" type="presParOf" srcId="{BCCCF43C-9255-45D1-B4E1-F0FF5DA72452}" destId="{7F2BD6EC-D201-40A1-B9F5-083FA6894CB2}" srcOrd="0" destOrd="0" presId="urn:microsoft.com/office/officeart/2005/8/layout/radial3"/>
    <dgm:cxn modelId="{E89374CB-C290-4331-8370-F1F5A194E235}" type="presParOf" srcId="{BCCCF43C-9255-45D1-B4E1-F0FF5DA72452}" destId="{28AC02D9-4D3F-4C7B-935D-5FCB25B13982}" srcOrd="1" destOrd="0" presId="urn:microsoft.com/office/officeart/2005/8/layout/radial3"/>
    <dgm:cxn modelId="{B3518277-3297-4561-B21A-896FF2C5C0A1}" type="presParOf" srcId="{BCCCF43C-9255-45D1-B4E1-F0FF5DA72452}" destId="{7FE2739C-018B-418A-818C-1C97C3A1EEE2}" srcOrd="2" destOrd="0" presId="urn:microsoft.com/office/officeart/2005/8/layout/radial3"/>
    <dgm:cxn modelId="{FA68DE18-E0FF-491C-958B-3DC170A6806D}" type="presParOf" srcId="{BCCCF43C-9255-45D1-B4E1-F0FF5DA72452}" destId="{75005F13-1850-4589-84C3-A8B1B26C0B52}" srcOrd="3" destOrd="0" presId="urn:microsoft.com/office/officeart/2005/8/layout/radial3"/>
    <dgm:cxn modelId="{DD8BC530-8241-465E-9BDD-7AB28DC59A04}" type="presParOf" srcId="{BCCCF43C-9255-45D1-B4E1-F0FF5DA72452}" destId="{EED0AEFD-7E13-4EA4-8433-0B65FB646AD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F1B0-527E-3A40-9676-97B7509E38B9}">
      <dsp:nvSpPr>
        <dsp:cNvPr id="0" name=""/>
        <dsp:cNvSpPr/>
      </dsp:nvSpPr>
      <dsp:spPr>
        <a:xfrm>
          <a:off x="4304779" y="1157"/>
          <a:ext cx="1448841" cy="94174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Better Outcomes</a:t>
          </a:r>
        </a:p>
      </dsp:txBody>
      <dsp:txXfrm>
        <a:off x="4350751" y="47129"/>
        <a:ext cx="1356897" cy="849803"/>
      </dsp:txXfrm>
    </dsp:sp>
    <dsp:sp modelId="{A719CB33-AA70-C047-8EC3-273E6AC33536}">
      <dsp:nvSpPr>
        <dsp:cNvPr id="0" name=""/>
        <dsp:cNvSpPr/>
      </dsp:nvSpPr>
      <dsp:spPr>
        <a:xfrm>
          <a:off x="3144293" y="472030"/>
          <a:ext cx="3769813" cy="3769813"/>
        </a:xfrm>
        <a:custGeom>
          <a:avLst/>
          <a:gdLst/>
          <a:ahLst/>
          <a:cxnLst/>
          <a:rect l="0" t="0" r="0" b="0"/>
          <a:pathLst>
            <a:path>
              <a:moveTo>
                <a:pt x="2619323" y="148961"/>
              </a:moveTo>
              <a:arcTo wR="1884906" hR="1884906" stAng="17575889" swAng="196584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0FFA1D-F017-524E-B8BC-8CF6C2A0BD87}">
      <dsp:nvSpPr>
        <dsp:cNvPr id="0" name=""/>
        <dsp:cNvSpPr/>
      </dsp:nvSpPr>
      <dsp:spPr>
        <a:xfrm>
          <a:off x="6097432" y="1303595"/>
          <a:ext cx="1448841" cy="94174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Improved Patient Experience</a:t>
          </a:r>
        </a:p>
      </dsp:txBody>
      <dsp:txXfrm>
        <a:off x="6143404" y="1349567"/>
        <a:ext cx="1356897" cy="849803"/>
      </dsp:txXfrm>
    </dsp:sp>
    <dsp:sp modelId="{62C72F23-5DAF-2549-A575-2E72FC1B86B0}">
      <dsp:nvSpPr>
        <dsp:cNvPr id="0" name=""/>
        <dsp:cNvSpPr/>
      </dsp:nvSpPr>
      <dsp:spPr>
        <a:xfrm>
          <a:off x="3144293" y="472030"/>
          <a:ext cx="3769813" cy="3769813"/>
        </a:xfrm>
        <a:custGeom>
          <a:avLst/>
          <a:gdLst/>
          <a:ahLst/>
          <a:cxnLst/>
          <a:rect l="0" t="0" r="0" b="0"/>
          <a:pathLst>
            <a:path>
              <a:moveTo>
                <a:pt x="3767184" y="1785378"/>
              </a:moveTo>
              <a:arcTo wR="1884906" hR="1884906" stAng="21418392" swAng="219961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E9A698-3900-8D4A-97F0-23F6178A4DD6}">
      <dsp:nvSpPr>
        <dsp:cNvPr id="0" name=""/>
        <dsp:cNvSpPr/>
      </dsp:nvSpPr>
      <dsp:spPr>
        <a:xfrm>
          <a:off x="5412699" y="3410985"/>
          <a:ext cx="1448841" cy="94174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Competitive Business Advantage</a:t>
          </a:r>
        </a:p>
      </dsp:txBody>
      <dsp:txXfrm>
        <a:off x="5458671" y="3456957"/>
        <a:ext cx="1356897" cy="849803"/>
      </dsp:txXfrm>
    </dsp:sp>
    <dsp:sp modelId="{9B5E6CB2-79DC-684A-BD6B-0948422E8A39}">
      <dsp:nvSpPr>
        <dsp:cNvPr id="0" name=""/>
        <dsp:cNvSpPr/>
      </dsp:nvSpPr>
      <dsp:spPr>
        <a:xfrm>
          <a:off x="3144293" y="472030"/>
          <a:ext cx="3769813" cy="3769813"/>
        </a:xfrm>
        <a:custGeom>
          <a:avLst/>
          <a:gdLst/>
          <a:ahLst/>
          <a:cxnLst/>
          <a:rect l="0" t="0" r="0" b="0"/>
          <a:pathLst>
            <a:path>
              <a:moveTo>
                <a:pt x="2260893" y="3731933"/>
              </a:moveTo>
              <a:arcTo wR="1884906" hR="1884906" stAng="4709634" swAng="138073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A3D131-B821-D74C-91F5-7387B6854C73}">
      <dsp:nvSpPr>
        <dsp:cNvPr id="0" name=""/>
        <dsp:cNvSpPr/>
      </dsp:nvSpPr>
      <dsp:spPr>
        <a:xfrm>
          <a:off x="3196858" y="3410985"/>
          <a:ext cx="1448841" cy="94174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Physician and Staff Well-Being</a:t>
          </a:r>
        </a:p>
      </dsp:txBody>
      <dsp:txXfrm>
        <a:off x="3242830" y="3456957"/>
        <a:ext cx="1356897" cy="849803"/>
      </dsp:txXfrm>
    </dsp:sp>
    <dsp:sp modelId="{99B1C33F-85BE-9E48-B264-5E5FE7D5EAD2}">
      <dsp:nvSpPr>
        <dsp:cNvPr id="0" name=""/>
        <dsp:cNvSpPr/>
      </dsp:nvSpPr>
      <dsp:spPr>
        <a:xfrm>
          <a:off x="3144293" y="472030"/>
          <a:ext cx="3769813" cy="3769813"/>
        </a:xfrm>
        <a:custGeom>
          <a:avLst/>
          <a:gdLst/>
          <a:ahLst/>
          <a:cxnLst/>
          <a:rect l="0" t="0" r="0" b="0"/>
          <a:pathLst>
            <a:path>
              <a:moveTo>
                <a:pt x="315537" y="2928914"/>
              </a:moveTo>
              <a:arcTo wR="1884906" hR="1884906" stAng="8781993" swAng="219961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D7AE9D-220E-DF45-B330-52E915935DF6}">
      <dsp:nvSpPr>
        <dsp:cNvPr id="0" name=""/>
        <dsp:cNvSpPr/>
      </dsp:nvSpPr>
      <dsp:spPr>
        <a:xfrm>
          <a:off x="2512126" y="1303595"/>
          <a:ext cx="1448841" cy="94174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Lower Costs</a:t>
          </a:r>
        </a:p>
      </dsp:txBody>
      <dsp:txXfrm>
        <a:off x="2558098" y="1349567"/>
        <a:ext cx="1356897" cy="849803"/>
      </dsp:txXfrm>
    </dsp:sp>
    <dsp:sp modelId="{0C1D9F39-D52B-1E49-8713-A8DDB0A6C89E}">
      <dsp:nvSpPr>
        <dsp:cNvPr id="0" name=""/>
        <dsp:cNvSpPr/>
      </dsp:nvSpPr>
      <dsp:spPr>
        <a:xfrm>
          <a:off x="3144293" y="472030"/>
          <a:ext cx="3769813" cy="3769813"/>
        </a:xfrm>
        <a:custGeom>
          <a:avLst/>
          <a:gdLst/>
          <a:ahLst/>
          <a:cxnLst/>
          <a:rect l="0" t="0" r="0" b="0"/>
          <a:pathLst>
            <a:path>
              <a:moveTo>
                <a:pt x="327870" y="822592"/>
              </a:moveTo>
              <a:arcTo wR="1884906" hR="1884906" stAng="12858265" swAng="196584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BD6EC-D201-40A1-B9F5-083FA6894CB2}">
      <dsp:nvSpPr>
        <dsp:cNvPr id="0" name=""/>
        <dsp:cNvSpPr/>
      </dsp:nvSpPr>
      <dsp:spPr>
        <a:xfrm>
          <a:off x="2754166" y="1328219"/>
          <a:ext cx="3308898" cy="330889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Employee-Patient</a:t>
          </a:r>
        </a:p>
      </dsp:txBody>
      <dsp:txXfrm>
        <a:off x="3238743" y="1812796"/>
        <a:ext cx="2339744" cy="2339744"/>
      </dsp:txXfrm>
    </dsp:sp>
    <dsp:sp modelId="{28AC02D9-4D3F-4C7B-935D-5FCB25B13982}">
      <dsp:nvSpPr>
        <dsp:cNvPr id="0" name=""/>
        <dsp:cNvSpPr/>
      </dsp:nvSpPr>
      <dsp:spPr>
        <a:xfrm>
          <a:off x="3581391" y="590"/>
          <a:ext cx="1654449" cy="1654449"/>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Primary Care</a:t>
          </a:r>
        </a:p>
      </dsp:txBody>
      <dsp:txXfrm>
        <a:off x="3823679" y="242878"/>
        <a:ext cx="1169873" cy="1169873"/>
      </dsp:txXfrm>
    </dsp:sp>
    <dsp:sp modelId="{7FE2739C-018B-418A-818C-1C97C3A1EEE2}">
      <dsp:nvSpPr>
        <dsp:cNvPr id="0" name=""/>
        <dsp:cNvSpPr/>
      </dsp:nvSpPr>
      <dsp:spPr>
        <a:xfrm>
          <a:off x="5736245" y="2155444"/>
          <a:ext cx="1654449" cy="1654449"/>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Wellness Care</a:t>
          </a:r>
        </a:p>
      </dsp:txBody>
      <dsp:txXfrm>
        <a:off x="5978533" y="2397732"/>
        <a:ext cx="1169873" cy="1169873"/>
      </dsp:txXfrm>
    </dsp:sp>
    <dsp:sp modelId="{75005F13-1850-4589-84C3-A8B1B26C0B52}">
      <dsp:nvSpPr>
        <dsp:cNvPr id="0" name=""/>
        <dsp:cNvSpPr/>
      </dsp:nvSpPr>
      <dsp:spPr>
        <a:xfrm>
          <a:off x="3581391" y="4310298"/>
          <a:ext cx="1654449" cy="1654449"/>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Care Coordination</a:t>
          </a:r>
        </a:p>
      </dsp:txBody>
      <dsp:txXfrm>
        <a:off x="3823679" y="4552586"/>
        <a:ext cx="1169873" cy="1169873"/>
      </dsp:txXfrm>
    </dsp:sp>
    <dsp:sp modelId="{EED0AEFD-7E13-4EA4-8433-0B65FB646ADC}">
      <dsp:nvSpPr>
        <dsp:cNvPr id="0" name=""/>
        <dsp:cNvSpPr/>
      </dsp:nvSpPr>
      <dsp:spPr>
        <a:xfrm>
          <a:off x="1426537" y="2155444"/>
          <a:ext cx="1654449" cy="1654449"/>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Access &amp; Time</a:t>
          </a:r>
        </a:p>
      </dsp:txBody>
      <dsp:txXfrm>
        <a:off x="1668825" y="2397732"/>
        <a:ext cx="1169873" cy="116987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0.89921</cdr:y>
    </cdr:from>
    <cdr:to>
      <cdr:x>1</cdr:x>
      <cdr:y>1</cdr:y>
    </cdr:to>
    <cdr:sp macro="" textlink="">
      <cdr:nvSpPr>
        <cdr:cNvPr id="2" name="TextBox 1"/>
        <cdr:cNvSpPr txBox="1"/>
      </cdr:nvSpPr>
      <cdr:spPr>
        <a:xfrm xmlns:a="http://schemas.openxmlformats.org/drawingml/2006/main">
          <a:off x="0" y="4659347"/>
          <a:ext cx="8427637" cy="522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a:p xmlns:a="http://schemas.openxmlformats.org/drawingml/2006/main">
          <a:r>
            <a:rPr lang="en-US" sz="1050" dirty="0"/>
            <a:t>2012 Health Care Cost and Utilization Report. “ Health Care Cost Institute, Inc. (2013): Table A1 [Internet] Washington, DC: HCCI; 2013 Sept</a:t>
          </a:r>
        </a:p>
        <a:p xmlns:a="http://schemas.openxmlformats.org/drawingml/2006/main">
          <a:r>
            <a:rPr lang="en-US" sz="1050" dirty="0"/>
            <a:t> http://www.healthcostinstitute.org/</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AD9EC-160F-4A9E-A54D-7492E2EA70E8}" type="datetimeFigureOut">
              <a:rPr lang="en-US" smtClean="0"/>
              <a:t>9/1/2017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2EFA1-9A51-4312-808B-99BC23E71E80}" type="slidenum">
              <a:rPr lang="en-US" smtClean="0"/>
              <a:t>‹#›</a:t>
            </a:fld>
            <a:endParaRPr lang="en-US"/>
          </a:p>
        </p:txBody>
      </p:sp>
    </p:spTree>
    <p:extLst>
      <p:ext uri="{BB962C8B-B14F-4D97-AF65-F5344CB8AC3E}">
        <p14:creationId xmlns:p14="http://schemas.microsoft.com/office/powerpoint/2010/main" val="320644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hope to show you today that there is a viable solution to help you decrease premiums while still providing high quality healthcare to your employees. First, I would like to introduce</a:t>
            </a:r>
            <a:r>
              <a:rPr lang="en-US" baseline="0" dirty="0"/>
              <a:t> </a:t>
            </a:r>
            <a:r>
              <a:rPr lang="en-US" dirty="0"/>
              <a:t>CPCC. </a:t>
            </a:r>
            <a:r>
              <a:rPr lang="en-US" baseline="0" dirty="0"/>
              <a:t>CPCC is a coalition has over 400 members from the healthcare industry, business groups, government agencies and academic institutions </a:t>
            </a:r>
            <a:r>
              <a:rPr lang="en-US" dirty="0"/>
              <a:t>dedicated to advancing primary care via the patient centered medical home and other value based primary</a:t>
            </a:r>
            <a:r>
              <a:rPr lang="en-US" baseline="0" dirty="0"/>
              <a:t> </a:t>
            </a:r>
            <a:r>
              <a:rPr lang="en-US" dirty="0"/>
              <a:t>care models by focusing on delivery reform, payment reform, patient engagement, workforce training and benefit redesign.</a:t>
            </a:r>
            <a:r>
              <a:rPr lang="en-US" baseline="0" dirty="0"/>
              <a:t> I hope you will consider joining to have your voice and insights heard.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will periodically stop for questions during talk and </a:t>
            </a:r>
            <a:r>
              <a:rPr lang="en-US" baseline="0"/>
              <a:t>at the </a:t>
            </a:r>
            <a:r>
              <a:rPr lang="en-US" baseline="0" dirty="0"/>
              <a:t>end of the presentation, we will have information (or a broker available) to help you explore if these models make sense for you business or employees.</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1</a:t>
            </a:fld>
            <a:endParaRPr lang="en-US"/>
          </a:p>
        </p:txBody>
      </p:sp>
    </p:spTree>
    <p:extLst>
      <p:ext uri="{BB962C8B-B14F-4D97-AF65-F5344CB8AC3E}">
        <p14:creationId xmlns:p14="http://schemas.microsoft.com/office/powerpoint/2010/main" val="101658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a:spcBef>
                <a:spcPct val="0"/>
              </a:spcBef>
              <a:buAutoNum type="arabicPeriod"/>
            </a:pPr>
            <a:r>
              <a:rPr lang="en-US" dirty="0">
                <a:latin typeface="Arial" charset="0"/>
              </a:rPr>
              <a:t>Medical</a:t>
            </a:r>
            <a:r>
              <a:rPr lang="en-US" baseline="0" dirty="0">
                <a:latin typeface="Arial" charset="0"/>
              </a:rPr>
              <a:t> costs are just the tip of the iceberg</a:t>
            </a:r>
          </a:p>
          <a:p>
            <a:pPr marL="228600" indent="-228600">
              <a:spcBef>
                <a:spcPct val="0"/>
              </a:spcBef>
              <a:buAutoNum type="arabicPeriod"/>
            </a:pPr>
            <a:r>
              <a:rPr lang="en-US" baseline="0" dirty="0">
                <a:latin typeface="Arial" charset="0"/>
              </a:rPr>
              <a:t>Employer costs eclipse medical costs by 2:1 from absenteeism and presenteeism that decrease productivity, increase admin costs, increase replacement training, effect product quality and customer satisfaction.</a:t>
            </a:r>
            <a:endParaRPr lang="en-US" dirty="0">
              <a:latin typeface="Arial" charset="0"/>
            </a:endParaRP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CE8C815F-BC4D-C848-8990-A746A2B6A3AB}" type="slidenum">
              <a:rPr lang="en-US" sz="1200">
                <a:latin typeface="Arial" charset="0"/>
              </a:rPr>
              <a:pPr algn="r" eaLnBrk="1" hangingPunct="1"/>
              <a:t>10</a:t>
            </a:fld>
            <a:endParaRPr lang="en-US" sz="1200">
              <a:latin typeface="Arial" charset="0"/>
            </a:endParaRPr>
          </a:p>
        </p:txBody>
      </p:sp>
    </p:spTree>
    <p:extLst>
      <p:ext uri="{BB962C8B-B14F-4D97-AF65-F5344CB8AC3E}">
        <p14:creationId xmlns:p14="http://schemas.microsoft.com/office/powerpoint/2010/main" val="101936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1" tIns="45667" rIns="91331" bIns="45667" anchor="b"/>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BD0C020C-F0C4-A64E-AFA7-ACE2ACC6E1E4}" type="slidenum">
              <a:rPr lang="en-US" sz="1200">
                <a:latin typeface="Arial" charset="0"/>
              </a:rPr>
              <a:pPr algn="r" eaLnBrk="1" hangingPunct="1"/>
              <a:t>11</a:t>
            </a:fld>
            <a:endParaRPr lang="en-US" sz="1200">
              <a:latin typeface="Arial" charset="0"/>
            </a:endParaRPr>
          </a:p>
        </p:txBody>
      </p:sp>
      <p:sp>
        <p:nvSpPr>
          <p:cNvPr id="33795" name="Rectangle 7"/>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1" tIns="45667" rIns="91331" bIns="45667" anchor="b"/>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6CB641A1-EF77-1D42-B414-721CFD313A5C}" type="slidenum">
              <a:rPr lang="en-US" sz="1200">
                <a:latin typeface="Arial" charset="0"/>
              </a:rPr>
              <a:pPr algn="r" eaLnBrk="1" hangingPunct="1"/>
              <a:t>11</a:t>
            </a:fld>
            <a:endParaRPr lang="en-US" sz="1200">
              <a:latin typeface="Arial" charset="0"/>
            </a:endParaRPr>
          </a:p>
        </p:txBody>
      </p:sp>
      <p:sp>
        <p:nvSpPr>
          <p:cNvPr id="33796" name="Rectangle 2"/>
          <p:cNvSpPr>
            <a:spLocks noGrp="1" noRot="1" noChangeAspect="1" noChangeArrowheads="1" noTextEdit="1"/>
          </p:cNvSpPr>
          <p:nvPr>
            <p:ph type="sldImg"/>
          </p:nvPr>
        </p:nvSpPr>
        <p:spPr bwMode="auto">
          <a:xfrm>
            <a:off x="381000" y="682625"/>
            <a:ext cx="6100763" cy="34321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7" name="Rectangle 3"/>
          <p:cNvSpPr>
            <a:spLocks noGrp="1" noChangeArrowheads="1"/>
          </p:cNvSpPr>
          <p:nvPr>
            <p:ph type="body" idx="1"/>
          </p:nvPr>
        </p:nvSpPr>
        <p:spPr bwMode="auto">
          <a:xfrm>
            <a:off x="685800" y="4344988"/>
            <a:ext cx="5486400" cy="41163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331" tIns="45667" rIns="91331" bIns="45667" numCol="1" anchor="t" anchorCtr="0" compatLnSpc="1">
            <a:prstTxWarp prst="textNoShape">
              <a:avLst/>
            </a:prstTxWarp>
          </a:bodyPr>
          <a:lstStyle/>
          <a:p>
            <a:pPr eaLnBrk="1" hangingPunct="1"/>
            <a:r>
              <a:rPr lang="en-US" dirty="0">
                <a:latin typeface="Calibri" charset="0"/>
              </a:rPr>
              <a:t>We talked a lot about the economics of health care. What factors determine health and disease? </a:t>
            </a:r>
          </a:p>
          <a:p>
            <a:pPr eaLnBrk="1" hangingPunct="1"/>
            <a:r>
              <a:rPr lang="en-US" dirty="0">
                <a:latin typeface="Calibri" charset="0"/>
              </a:rPr>
              <a:t>60% of premature death is caused by human behaviors (smoking, diet, sedentary lifestyle, alcohol, substance abuse), psychosocial (depression, mental illness, stress, poverty, suicide [#4]) and environmental</a:t>
            </a:r>
            <a:r>
              <a:rPr lang="en-US" baseline="0" dirty="0">
                <a:latin typeface="Calibri" charset="0"/>
              </a:rPr>
              <a:t> conditions (pollution, accidents [#10], poisonings, weather).</a:t>
            </a:r>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a:buAutoNum type="arabicPeriod"/>
            </a:pPr>
            <a:r>
              <a:rPr lang="en-US" dirty="0">
                <a:latin typeface="Calibri" charset="0"/>
              </a:rPr>
              <a:t>Majority of health conditions are caused or related to the behavioral, psychosocial, or environmental factors of disease and can be prevented, managed or coordinated by primary care.</a:t>
            </a:r>
          </a:p>
          <a:p>
            <a:pPr marL="228600" indent="-228600">
              <a:buAutoNum type="arabicPeriod"/>
            </a:pPr>
            <a:r>
              <a:rPr lang="en-US" baseline="0" dirty="0">
                <a:latin typeface="Calibri" charset="0"/>
              </a:rPr>
              <a:t>Primary care can reduce costs through “shared decision making”. Shared decision making is a process where the physician and patient discuss their condition and their options to determine what is best for them taking into account their feelings, desires and circumstances i.e. what is right for them.</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fld id="{C66918A3-1E9A-B84B-80EB-F1752E1620FC}" type="slidenum">
              <a:rPr lang="en-US"/>
              <a:pPr/>
              <a:t>12</a:t>
            </a:fld>
            <a:endParaRPr lang="en-US"/>
          </a:p>
        </p:txBody>
      </p:sp>
    </p:spTree>
    <p:extLst>
      <p:ext uri="{BB962C8B-B14F-4D97-AF65-F5344CB8AC3E}">
        <p14:creationId xmlns:p14="http://schemas.microsoft.com/office/powerpoint/2010/main" val="256024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move on, any q</a:t>
            </a:r>
            <a:r>
              <a:rPr lang="en-US" dirty="0"/>
              <a:t>uestions on healthcare economics?</a:t>
            </a:r>
          </a:p>
        </p:txBody>
      </p:sp>
      <p:sp>
        <p:nvSpPr>
          <p:cNvPr id="4" name="Slide Number Placeholder 3"/>
          <p:cNvSpPr>
            <a:spLocks noGrp="1"/>
          </p:cNvSpPr>
          <p:nvPr>
            <p:ph type="sldNum" sz="quarter" idx="10"/>
          </p:nvPr>
        </p:nvSpPr>
        <p:spPr/>
        <p:txBody>
          <a:bodyPr/>
          <a:lstStyle/>
          <a:p>
            <a:fld id="{7772EFA1-9A51-4312-808B-99BC23E71E80}" type="slidenum">
              <a:rPr lang="en-US" smtClean="0"/>
              <a:t>13</a:t>
            </a:fld>
            <a:endParaRPr lang="en-US"/>
          </a:p>
        </p:txBody>
      </p:sp>
    </p:spTree>
    <p:extLst>
      <p:ext uri="{BB962C8B-B14F-4D97-AF65-F5344CB8AC3E}">
        <p14:creationId xmlns:p14="http://schemas.microsoft.com/office/powerpoint/2010/main" val="231067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a:t>
            </a:r>
            <a:r>
              <a:rPr lang="en-US" baseline="0" dirty="0"/>
              <a:t> care provides the Ri</a:t>
            </a:r>
            <a:r>
              <a:rPr lang="en-US" dirty="0"/>
              <a:t>ght care (with the Right clinician) at the Right time in the Right place over your lifetime.</a:t>
            </a:r>
          </a:p>
          <a:p>
            <a:r>
              <a:rPr lang="en-US" dirty="0"/>
              <a:t>Primary care can provide 80% of your healthcare needs and ensure safe navigation through the healthcare system when needed.</a:t>
            </a:r>
          </a:p>
          <a:p>
            <a:endParaRPr lang="en-US" dirty="0"/>
          </a:p>
          <a:p>
            <a:pPr marL="0" indent="0">
              <a:buNone/>
            </a:pPr>
            <a:r>
              <a:rPr lang="en-US" sz="1200" b="1" dirty="0">
                <a:solidFill>
                  <a:schemeClr val="accent5"/>
                </a:solidFill>
                <a:effectLst>
                  <a:outerShdw blurRad="38100" dist="38100" dir="2700000" algn="tl">
                    <a:srgbClr val="000000">
                      <a:alpha val="43137"/>
                    </a:srgbClr>
                  </a:outerShdw>
                </a:effectLst>
              </a:rPr>
              <a:t>In other words</a:t>
            </a:r>
            <a:r>
              <a:rPr lang="en-US" sz="1200" dirty="0">
                <a:solidFill>
                  <a:schemeClr val="accent5"/>
                </a:solidFill>
                <a:effectLst>
                  <a:outerShdw blurRad="38100" dist="38100" dir="2700000" algn="tl">
                    <a:srgbClr val="000000">
                      <a:alpha val="43137"/>
                    </a:srgbClr>
                  </a:outerShdw>
                </a:effectLst>
              </a:rPr>
              <a:t>,</a:t>
            </a:r>
          </a:p>
          <a:p>
            <a:pPr marL="0" indent="0">
              <a:buNone/>
            </a:pPr>
            <a:r>
              <a:rPr lang="en-US" sz="1200" dirty="0"/>
              <a:t>  ...it is a relationship between clinician and patient (and family) that addresses most of the health-related problems of most patients, most of the time.</a:t>
            </a:r>
          </a:p>
          <a:p>
            <a:pPr marL="0" indent="0">
              <a:buNone/>
            </a:pPr>
            <a:endParaRPr lang="en-US" sz="1200" dirty="0"/>
          </a:p>
          <a:p>
            <a:pPr marL="0" indent="0">
              <a:buNone/>
            </a:pPr>
            <a:r>
              <a:rPr lang="en-US" sz="1200" b="1" dirty="0">
                <a:solidFill>
                  <a:schemeClr val="accent5"/>
                </a:solidFill>
                <a:effectLst>
                  <a:outerShdw blurRad="38100" dist="38100" dir="2700000" algn="tl">
                    <a:srgbClr val="000000">
                      <a:alpha val="43137"/>
                    </a:srgbClr>
                  </a:outerShdw>
                </a:effectLst>
              </a:rPr>
              <a:t>Who provides it?</a:t>
            </a:r>
          </a:p>
          <a:p>
            <a:pPr marL="0" indent="0">
              <a:buNone/>
            </a:pPr>
            <a:r>
              <a:rPr lang="en-US" sz="1200" dirty="0"/>
              <a:t>The Primary Care Clinician is usually a Family doctor, Obstetrician, Pediatrician, Internist or appropriately trained Nurse Practitioner or Physician’s Assistant</a:t>
            </a:r>
          </a:p>
          <a:p>
            <a:endParaRPr lang="en-US" dirty="0"/>
          </a:p>
          <a:p>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14</a:t>
            </a:fld>
            <a:endParaRPr lang="en-US"/>
          </a:p>
        </p:txBody>
      </p:sp>
    </p:spTree>
    <p:extLst>
      <p:ext uri="{BB962C8B-B14F-4D97-AF65-F5344CB8AC3E}">
        <p14:creationId xmlns:p14="http://schemas.microsoft.com/office/powerpoint/2010/main" val="89308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Primary Care the solution for the health care crisis?</a:t>
            </a:r>
          </a:p>
          <a:p>
            <a:r>
              <a:rPr lang="en-US" dirty="0"/>
              <a:t>The concept of primary care dates back to 1920 in the Dawson Report that encouraged Great Britain (ranked #1 by Commonwealth) to make primary care the foundation of their healthcare system. Primary care has been vigorously studied since1990s (over 100 national</a:t>
            </a:r>
            <a:r>
              <a:rPr lang="en-US" baseline="0" dirty="0"/>
              <a:t> and international studies)</a:t>
            </a:r>
            <a:r>
              <a:rPr lang="en-US" dirty="0"/>
              <a:t> showing regardless of the demographics, environment, or Health care System that primary care helps prevent illness/death and provides more equitable healthcare.</a:t>
            </a:r>
          </a:p>
        </p:txBody>
      </p:sp>
      <p:sp>
        <p:nvSpPr>
          <p:cNvPr id="4" name="Slide Number Placeholder 3"/>
          <p:cNvSpPr>
            <a:spLocks noGrp="1"/>
          </p:cNvSpPr>
          <p:nvPr>
            <p:ph type="sldNum" sz="quarter" idx="10"/>
          </p:nvPr>
        </p:nvSpPr>
        <p:spPr/>
        <p:txBody>
          <a:bodyPr/>
          <a:lstStyle/>
          <a:p>
            <a:fld id="{7772EFA1-9A51-4312-808B-99BC23E71E80}" type="slidenum">
              <a:rPr lang="en-US" smtClean="0"/>
              <a:t>15</a:t>
            </a:fld>
            <a:endParaRPr lang="en-US"/>
          </a:p>
        </p:txBody>
      </p:sp>
    </p:spTree>
    <p:extLst>
      <p:ext uri="{BB962C8B-B14F-4D97-AF65-F5344CB8AC3E}">
        <p14:creationId xmlns:p14="http://schemas.microsoft.com/office/powerpoint/2010/main" val="284306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1A2D8A-936D-1540-AB31-D7C129B705B7}" type="slidenum">
              <a:rPr lang="en-US" sz="1200">
                <a:latin typeface="Comic Sans MS" charset="0"/>
              </a:rPr>
              <a:pPr algn="r" eaLnBrk="1" hangingPunct="1"/>
              <a:t>16</a:t>
            </a:fld>
            <a:endParaRPr lang="en-US" sz="1200">
              <a:latin typeface="Comic Sans MS"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Family physicians have the most impact on health of population. </a:t>
            </a:r>
            <a:r>
              <a:rPr lang="en-US" sz="1200" b="0" i="0" u="none" strike="noStrike" kern="1200" baseline="0" dirty="0">
                <a:solidFill>
                  <a:schemeClr val="tx1"/>
                </a:solidFill>
                <a:latin typeface="+mn-lt"/>
                <a:ea typeface="+mn-ea"/>
                <a:cs typeface="+mn-cs"/>
              </a:rPr>
              <a:t>When the supply of </a:t>
            </a:r>
            <a:r>
              <a:rPr lang="en-US" sz="1200" b="0" i="0" u="sng" strike="noStrike" kern="1200" baseline="0" dirty="0">
                <a:solidFill>
                  <a:schemeClr val="tx1"/>
                </a:solidFill>
                <a:latin typeface="+mn-lt"/>
                <a:ea typeface="+mn-ea"/>
                <a:cs typeface="+mn-cs"/>
              </a:rPr>
              <a:t>primary care </a:t>
            </a:r>
            <a:r>
              <a:rPr lang="en-US" sz="1200" b="0" i="0" u="none" strike="noStrike" kern="1200" baseline="0" dirty="0">
                <a:solidFill>
                  <a:schemeClr val="tx1"/>
                </a:solidFill>
                <a:latin typeface="+mn-lt"/>
                <a:ea typeface="+mn-ea"/>
                <a:cs typeface="+mn-cs"/>
              </a:rPr>
              <a:t>physicians (internist, pediatricians, family physicians) was disaggregated into family physicians, general internists, and pediatricians, only the supply of family physicians showed a significant relationship to lower mortality (9% or 127,617 lives saved) which probably reflects the continuity and comprehensive aspects of Family Medicine.  </a:t>
            </a:r>
          </a:p>
          <a:p>
            <a:pPr eaLnBrk="1" hangingPunct="1"/>
            <a:endParaRPr lang="en-US" sz="1200" b="0" i="0" u="none" strike="noStrike" kern="1200" baseline="0" dirty="0">
              <a:solidFill>
                <a:schemeClr val="tx1"/>
              </a:solidFill>
              <a:latin typeface="+mn-lt"/>
              <a:ea typeface="+mn-ea"/>
              <a:cs typeface="+mn-cs"/>
            </a:endParaRPr>
          </a:p>
          <a:p>
            <a:pPr eaLnBrk="1" hangingPunct="1"/>
            <a:r>
              <a:rPr lang="en-US" sz="1200" b="0" i="0" u="none" strike="noStrike" kern="1200" baseline="0" dirty="0">
                <a:solidFill>
                  <a:schemeClr val="tx1"/>
                </a:solidFill>
                <a:latin typeface="+mn-lt"/>
                <a:ea typeface="+mn-ea"/>
                <a:cs typeface="+mn-cs"/>
              </a:rPr>
              <a:t>Curiously, more specialists increase mortality but that probably reflects other issues in the healthcare system to be discussed and not quality of their care.</a:t>
            </a:r>
          </a:p>
          <a:p>
            <a:endParaRPr lang="en-US" sz="1200" b="0" i="0" u="none" strike="noStrike" kern="1200" baseline="0" dirty="0">
              <a:solidFill>
                <a:schemeClr val="tx1"/>
              </a:solidFill>
              <a:latin typeface="+mn-lt"/>
              <a:ea typeface="+mn-ea"/>
              <a:cs typeface="+mn-cs"/>
            </a:endParaRPr>
          </a:p>
          <a:p>
            <a:r>
              <a:rPr lang="en-US" dirty="0"/>
              <a:t>Currently, 7-8 primary care physicians per 10,000 people in urban areas.</a:t>
            </a:r>
            <a:r>
              <a:rPr lang="en-US" baseline="0" dirty="0"/>
              <a:t> </a:t>
            </a:r>
            <a:endParaRPr lang="en-US" dirty="0"/>
          </a:p>
        </p:txBody>
      </p:sp>
    </p:spTree>
    <p:extLst>
      <p:ext uri="{BB962C8B-B14F-4D97-AF65-F5344CB8AC3E}">
        <p14:creationId xmlns:p14="http://schemas.microsoft.com/office/powerpoint/2010/main" val="323948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254C5B79-5F7B-B34E-8257-6B0FA55CDB43}" type="slidenum">
              <a:rPr lang="en-US"/>
              <a:pPr/>
              <a:t>17</a:t>
            </a:fld>
            <a:endParaRPr lang="en-US"/>
          </a:p>
        </p:txBody>
      </p:sp>
      <p:sp>
        <p:nvSpPr>
          <p:cNvPr id="58371"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08 Oslo Importance of PC Oct</a:t>
            </a:r>
          </a:p>
        </p:txBody>
      </p:sp>
      <p:sp>
        <p:nvSpPr>
          <p:cNvPr id="58372"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6CAB6285-1215-1B4F-A1AD-C6E08F127632}" type="datetime1">
              <a:rPr lang="en-US" sz="1000"/>
              <a:pPr algn="r" eaLnBrk="1" hangingPunct="1"/>
              <a:t>9/1/2017</a:t>
            </a:fld>
            <a:endParaRPr lang="en-US" sz="1000"/>
          </a:p>
        </p:txBody>
      </p:sp>
      <p:sp>
        <p:nvSpPr>
          <p:cNvPr id="5837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1B38C65-C3A2-8F4B-9665-F2C2C1B128BE}" type="slidenum">
              <a:rPr lang="en-US" sz="1000"/>
              <a:pPr algn="r" eaLnBrk="1" hangingPunct="1"/>
              <a:t>17</a:t>
            </a:fld>
            <a:endParaRPr lang="en-US" sz="100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rPr>
              <a:t>Why is primary care’s problem, your problem?</a:t>
            </a:r>
          </a:p>
          <a:p>
            <a:pPr eaLnBrk="1" hangingPunct="1"/>
            <a:endParaRPr lang="en-US" dirty="0">
              <a:latin typeface="Arial" charset="0"/>
            </a:endParaRPr>
          </a:p>
          <a:p>
            <a:pPr eaLnBrk="1" hangingPunct="1"/>
            <a:r>
              <a:rPr lang="en-US" dirty="0">
                <a:latin typeface="Arial" charset="0"/>
              </a:rPr>
              <a:t>The inability to have the time and focus to manage and coordinate care leads to fragmented care and higher costs.</a:t>
            </a:r>
          </a:p>
        </p:txBody>
      </p:sp>
    </p:spTree>
    <p:extLst>
      <p:ext uri="{BB962C8B-B14F-4D97-AF65-F5344CB8AC3E}">
        <p14:creationId xmlns:p14="http://schemas.microsoft.com/office/powerpoint/2010/main" val="324231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Cost of uncoordinated care ,“waste” and fraud accounts</a:t>
            </a:r>
            <a:r>
              <a:rPr lang="en-US" baseline="0" dirty="0"/>
              <a:t> for 30-40% of health care dollar (an additional $98B to fraud and abuse) </a:t>
            </a:r>
            <a:r>
              <a:rPr lang="en-US" dirty="0"/>
              <a:t>http://</a:t>
            </a:r>
            <a:r>
              <a:rPr lang="en-US" dirty="0" err="1"/>
              <a:t>healthaffairs.org</a:t>
            </a:r>
            <a:r>
              <a:rPr lang="en-US" dirty="0"/>
              <a:t>/</a:t>
            </a:r>
            <a:r>
              <a:rPr lang="en-US" dirty="0" err="1"/>
              <a:t>healthpolicybriefs</a:t>
            </a:r>
            <a:r>
              <a:rPr lang="en-US" dirty="0"/>
              <a:t>/</a:t>
            </a:r>
            <a:r>
              <a:rPr lang="en-US" dirty="0" err="1"/>
              <a:t>brief_pdfs</a:t>
            </a:r>
            <a:r>
              <a:rPr lang="en-US" dirty="0"/>
              <a:t>/healthpolicybrief_82.pdf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An example</a:t>
            </a:r>
            <a:r>
              <a:rPr lang="en-US" baseline="0" dirty="0"/>
              <a:t> is </a:t>
            </a:r>
            <a:r>
              <a:rPr lang="en-US" baseline="0" dirty="0">
                <a:latin typeface="Calibri" charset="0"/>
              </a:rPr>
              <a:t>w</a:t>
            </a:r>
            <a:r>
              <a:rPr lang="en-US" dirty="0">
                <a:latin typeface="Calibri" charset="0"/>
              </a:rPr>
              <a:t>aste in MRI testing and surgery for back pain. </a:t>
            </a:r>
            <a:r>
              <a:rPr lang="en-US" baseline="0" dirty="0">
                <a:latin typeface="Calibri" charset="0"/>
              </a:rPr>
              <a:t>In a national survey of 2000 orthopedists in 50 states, 96% of orthopedist reported practicing defensive medicine and </a:t>
            </a:r>
            <a:r>
              <a:rPr lang="en-US" dirty="0">
                <a:latin typeface="Calibri" charset="0"/>
              </a:rPr>
              <a:t>31%</a:t>
            </a:r>
            <a:r>
              <a:rPr lang="en-US" baseline="0" dirty="0">
                <a:latin typeface="Calibri" charset="0"/>
              </a:rPr>
              <a:t> of orthopedists report ordering MRIs unnecessarily due to liability at an estimated cost of $2B. 77% respondents would order less tests if medico-legal reform. 84% reduced high risk procedures decreasing access to needed care. (Jahangir, Alex  </a:t>
            </a:r>
            <a:r>
              <a:rPr lang="en-US" baseline="0" dirty="0" err="1">
                <a:latin typeface="Calibri" charset="0"/>
              </a:rPr>
              <a:t>Amer</a:t>
            </a:r>
            <a:r>
              <a:rPr lang="en-US" baseline="0" dirty="0">
                <a:latin typeface="Calibri" charset="0"/>
              </a:rPr>
              <a:t> J Ortho Feb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18</a:t>
            </a:fld>
            <a:endParaRPr lang="en-US"/>
          </a:p>
        </p:txBody>
      </p:sp>
    </p:spTree>
    <p:extLst>
      <p:ext uri="{BB962C8B-B14F-4D97-AF65-F5344CB8AC3E}">
        <p14:creationId xmlns:p14="http://schemas.microsoft.com/office/powerpoint/2010/main" val="4104773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need to reinvent the wheel – just redesign it. Current model fragments and uncoordinated</a:t>
            </a:r>
            <a:r>
              <a:rPr lang="en-US" baseline="0" dirty="0"/>
              <a:t> to a patient centered model where the patient is at the center and a team envelops them to safely and effectively navigate the health care system while receiving the resources/care they need to maintain/regain their health and reducing costs, reducing harm and improving outcomes.</a:t>
            </a:r>
            <a:endParaRPr lang="en-US" dirty="0"/>
          </a:p>
        </p:txBody>
      </p:sp>
      <p:sp>
        <p:nvSpPr>
          <p:cNvPr id="4" name="Slide Number Placeholder 3"/>
          <p:cNvSpPr>
            <a:spLocks noGrp="1"/>
          </p:cNvSpPr>
          <p:nvPr>
            <p:ph type="sldNum" sz="quarter" idx="10"/>
          </p:nvPr>
        </p:nvSpPr>
        <p:spPr/>
        <p:txBody>
          <a:bodyPr/>
          <a:lstStyle/>
          <a:p>
            <a:fld id="{4FB557A2-0822-4E04-9A93-10E45FD469FC}" type="slidenum">
              <a:rPr lang="en-US" smtClean="0"/>
              <a:t>19</a:t>
            </a:fld>
            <a:endParaRPr lang="en-US"/>
          </a:p>
        </p:txBody>
      </p:sp>
    </p:spTree>
    <p:extLst>
      <p:ext uri="{BB962C8B-B14F-4D97-AF65-F5344CB8AC3E}">
        <p14:creationId xmlns:p14="http://schemas.microsoft.com/office/powerpoint/2010/main" val="282878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of talk are to show you that there is a viable solution to the health care crisis in Colorado and what you can do to be part of that solution.</a:t>
            </a:r>
            <a:r>
              <a:rPr lang="en-US" baseline="0" dirty="0"/>
              <a:t> We will cover:</a:t>
            </a:r>
            <a:endParaRPr lang="en-US" dirty="0"/>
          </a:p>
          <a:p>
            <a:pPr marL="228600" indent="-228600">
              <a:buAutoNum type="arabicPeriod"/>
            </a:pPr>
            <a:r>
              <a:rPr lang="en-US" dirty="0"/>
              <a:t>The Health care crisis</a:t>
            </a:r>
          </a:p>
          <a:p>
            <a:pPr marL="228600" indent="-228600">
              <a:buAutoNum type="arabicPeriod"/>
            </a:pPr>
            <a:r>
              <a:rPr lang="en-US" dirty="0"/>
              <a:t>Why Primary care is the solution</a:t>
            </a:r>
          </a:p>
          <a:p>
            <a:pPr marL="228600" indent="-228600">
              <a:buAutoNum type="arabicPeriod"/>
            </a:pPr>
            <a:r>
              <a:rPr lang="en-US" dirty="0"/>
              <a:t>What is primary care</a:t>
            </a:r>
          </a:p>
          <a:p>
            <a:pPr marL="228600" indent="-228600">
              <a:buAutoNum type="arabicPeriod"/>
            </a:pPr>
            <a:r>
              <a:rPr lang="en-US" dirty="0"/>
              <a:t>Payment reform models</a:t>
            </a:r>
          </a:p>
          <a:p>
            <a:pPr marL="228600" indent="-228600">
              <a:buAutoNum type="arabicPeriod"/>
            </a:pPr>
            <a:r>
              <a:rPr lang="en-US" dirty="0"/>
              <a:t>Business perspective </a:t>
            </a:r>
          </a:p>
          <a:p>
            <a:pPr marL="228600" indent="-228600">
              <a:buAutoNum type="arabicPeriod"/>
            </a:pPr>
            <a:r>
              <a:rPr lang="en-US" dirty="0"/>
              <a:t>Employee perspective</a:t>
            </a:r>
          </a:p>
          <a:p>
            <a:pPr marL="228600" indent="-228600">
              <a:buAutoNum type="arabicPeriod"/>
            </a:pPr>
            <a:r>
              <a:rPr lang="en-US" dirty="0"/>
              <a:t>Next steps</a:t>
            </a:r>
          </a:p>
          <a:p>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2</a:t>
            </a:fld>
            <a:endParaRPr lang="en-US"/>
          </a:p>
        </p:txBody>
      </p:sp>
    </p:spTree>
    <p:extLst>
      <p:ext uri="{BB962C8B-B14F-4D97-AF65-F5344CB8AC3E}">
        <p14:creationId xmlns:p14="http://schemas.microsoft.com/office/powerpoint/2010/main" val="227895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paradigm from fragmented care to team care with all stakeholders (physicians, patients, employers, health plans)</a:t>
            </a:r>
            <a:r>
              <a:rPr lang="en-US" baseline="0" dirty="0"/>
              <a:t> working together – provide personalized care while managing populations, going from fragmented care to collaborative care, primary care driven system using integrated records and evidence based medicine to provide value.</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20</a:t>
            </a:fld>
            <a:endParaRPr lang="en-US"/>
          </a:p>
        </p:txBody>
      </p:sp>
    </p:spTree>
    <p:extLst>
      <p:ext uri="{BB962C8B-B14F-4D97-AF65-F5344CB8AC3E}">
        <p14:creationId xmlns:p14="http://schemas.microsoft.com/office/powerpoint/2010/main" val="3058960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7772EFA1-9A51-4312-808B-99BC23E71E80}" type="slidenum">
              <a:rPr lang="en-US" smtClean="0"/>
              <a:t>21</a:t>
            </a:fld>
            <a:endParaRPr lang="en-US"/>
          </a:p>
        </p:txBody>
      </p:sp>
    </p:spTree>
    <p:extLst>
      <p:ext uri="{BB962C8B-B14F-4D97-AF65-F5344CB8AC3E}">
        <p14:creationId xmlns:p14="http://schemas.microsoft.com/office/powerpoint/2010/main" val="392158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Triple Aim of better quality of care, improved patient experience and decreased healthcare costs are the goal of all reform efforts. As we have seen, however, Primary care cannot carry the burden of what is being asked.</a:t>
            </a:r>
          </a:p>
          <a:p>
            <a:r>
              <a:rPr lang="en-US" dirty="0"/>
              <a:t>The Triple Aim plus physician and staff well-being = The Quadruple Aim which is necessary for sustainable reform. </a:t>
            </a:r>
          </a:p>
          <a:p>
            <a:r>
              <a:rPr lang="en-US" dirty="0"/>
              <a:t>Evolve</a:t>
            </a:r>
            <a:r>
              <a:rPr lang="en-US" baseline="0" dirty="0"/>
              <a:t> to the Quintuple Aim</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22</a:t>
            </a:fld>
            <a:endParaRPr lang="en-US"/>
          </a:p>
        </p:txBody>
      </p:sp>
    </p:spTree>
    <p:extLst>
      <p:ext uri="{BB962C8B-B14F-4D97-AF65-F5344CB8AC3E}">
        <p14:creationId xmlns:p14="http://schemas.microsoft.com/office/powerpoint/2010/main" val="1868621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future hold…</a:t>
            </a:r>
          </a:p>
          <a:p>
            <a:r>
              <a:rPr lang="en-US" dirty="0"/>
              <a:t>1. Currently, there are efforts to shift costs to patients but this just decreases access to care and ultimately increases costs. </a:t>
            </a:r>
            <a:r>
              <a:rPr lang="en-US" sz="1200" b="0" i="0" u="none" strike="noStrike" kern="1200" baseline="0" dirty="0">
                <a:solidFill>
                  <a:schemeClr val="tx1"/>
                </a:solidFill>
                <a:latin typeface="+mn-lt"/>
                <a:ea typeface="+mn-ea"/>
                <a:cs typeface="+mn-cs"/>
              </a:rPr>
              <a:t>30% of employers reported having reduced the scope of health benefits or increased cost sharing, and 23% increased the share of the premium a worker has to pay (</a:t>
            </a:r>
            <a:r>
              <a:rPr lang="ro-RO" sz="1200" b="0" i="0" u="none" strike="noStrike" kern="1200" baseline="0" dirty="0">
                <a:solidFill>
                  <a:schemeClr val="tx1"/>
                </a:solidFill>
                <a:latin typeface="+mn-lt"/>
                <a:ea typeface="+mn-ea"/>
                <a:cs typeface="+mn-cs"/>
              </a:rPr>
              <a:t>Ann Fam Med 2012;10:156-162. doi:10.1370/afm.1348.)</a:t>
            </a:r>
            <a:endParaRPr lang="en-US" dirty="0"/>
          </a:p>
          <a:p>
            <a:r>
              <a:rPr lang="en-US" dirty="0"/>
              <a:t>2. Government price control did not work very well in the 1970s. Technology and big data may help</a:t>
            </a:r>
            <a:r>
              <a:rPr lang="en-US" baseline="0" dirty="0"/>
              <a:t> but </a:t>
            </a:r>
            <a:r>
              <a:rPr lang="en-US" dirty="0"/>
              <a:t>are not the answer. </a:t>
            </a:r>
          </a:p>
          <a:p>
            <a:r>
              <a:rPr lang="en-US" dirty="0"/>
              <a:t>3. A</a:t>
            </a:r>
            <a:r>
              <a:rPr lang="en-US" baseline="0" dirty="0"/>
              <a:t> c</a:t>
            </a:r>
            <a:r>
              <a:rPr lang="en-US" dirty="0"/>
              <a:t>ombination of care delivery redesign</a:t>
            </a:r>
            <a:r>
              <a:rPr lang="en-US" baseline="0" dirty="0"/>
              <a:t> </a:t>
            </a:r>
            <a:r>
              <a:rPr lang="en-US" dirty="0"/>
              <a:t>and payment reform is the</a:t>
            </a:r>
            <a:r>
              <a:rPr lang="en-US" baseline="0" dirty="0"/>
              <a:t> only viable</a:t>
            </a:r>
            <a:r>
              <a:rPr lang="en-US" dirty="0"/>
              <a:t> answer.</a:t>
            </a:r>
          </a:p>
        </p:txBody>
      </p:sp>
      <p:sp>
        <p:nvSpPr>
          <p:cNvPr id="4" name="Slide Number Placeholder 3"/>
          <p:cNvSpPr>
            <a:spLocks noGrp="1"/>
          </p:cNvSpPr>
          <p:nvPr>
            <p:ph type="sldNum" sz="quarter" idx="10"/>
          </p:nvPr>
        </p:nvSpPr>
        <p:spPr/>
        <p:txBody>
          <a:bodyPr/>
          <a:lstStyle/>
          <a:p>
            <a:fld id="{3A2E291F-1CB8-CA49-9779-5DE831FE5610}" type="slidenum">
              <a:rPr lang="en-US" smtClean="0"/>
              <a:t>23</a:t>
            </a:fld>
            <a:endParaRPr lang="en-US"/>
          </a:p>
        </p:txBody>
      </p:sp>
    </p:spTree>
    <p:extLst>
      <p:ext uri="{BB962C8B-B14F-4D97-AF65-F5344CB8AC3E}">
        <p14:creationId xmlns:p14="http://schemas.microsoft.com/office/powerpoint/2010/main" val="285742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404B1-52F0-465C-84B4-51EE33E651FF}" type="slidenum">
              <a:rPr lang="en-US"/>
              <a:pPr/>
              <a:t>24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lIns="91435" tIns="45718" rIns="91435" bIns="45718"/>
          <a:lstStyle/>
          <a:p>
            <a:r>
              <a:rPr lang="en-US" sz="1000" b="1" dirty="0"/>
              <a:t>This care delivery redesign requires a transition from volume-based to value-base health care</a:t>
            </a:r>
          </a:p>
          <a:p>
            <a:endParaRPr lang="en-US" sz="1000" b="1" dirty="0"/>
          </a:p>
          <a:p>
            <a:r>
              <a:rPr lang="en-US" sz="1000" b="1" dirty="0"/>
              <a:t>A value-based system should appropriately balance resources expended in keeping people healthy and in treating sickness. Today in the US we have a “sick care system” not a “health care system”. For example, despite most of the costs in our system coming from patients with chronic illnesses,</a:t>
            </a:r>
          </a:p>
          <a:p>
            <a:pPr>
              <a:buFontTx/>
              <a:buChar char="•"/>
            </a:pPr>
            <a:r>
              <a:rPr lang="en-US" sz="1000" b="1" dirty="0"/>
              <a:t>Our system is geared toward acute interventions. 1% of patients account for 22% of costs, 5% of patients account for 50% of costs and</a:t>
            </a:r>
            <a:r>
              <a:rPr lang="en-US" sz="1000" b="1" baseline="0" dirty="0"/>
              <a:t> 20% account for 80% (AHRQ 2009)</a:t>
            </a:r>
            <a:r>
              <a:rPr lang="en-US" sz="1000" b="1" dirty="0"/>
              <a:t>. In the top 10% of health care spenders, only 40% were &gt;65,</a:t>
            </a:r>
            <a:r>
              <a:rPr lang="en-US" sz="1000" b="1" baseline="0" dirty="0"/>
              <a:t> 80% were Caucasian so it is a general societal problem and not originating from any one group</a:t>
            </a:r>
            <a:r>
              <a:rPr lang="en-US" sz="1000" b="1" dirty="0"/>
              <a:t>.</a:t>
            </a:r>
          </a:p>
          <a:p>
            <a:pPr>
              <a:buFontTx/>
              <a:buChar char="•"/>
            </a:pPr>
            <a:r>
              <a:rPr lang="en-US" sz="1000" b="1" dirty="0"/>
              <a:t>The best financial rewards are generally for spectacular acute interventions</a:t>
            </a:r>
          </a:p>
          <a:p>
            <a:endParaRPr lang="en-US" sz="1000" b="1" dirty="0"/>
          </a:p>
          <a:p>
            <a:r>
              <a:rPr lang="en-US" sz="1000" b="1" dirty="0"/>
              <a:t>Illustrating with a specific US example, it’s hard to buy services today help keep a pre-diabetic from becoming a diabetic. It’s also hard to buy the services needed to help keep a diabetic’s condition from deteriorating even though we think we know what to do(e.g., regular monitoring of A1C, cholesterol and blood pressure; regular eye and foot exams, </a:t>
            </a:r>
            <a:r>
              <a:rPr lang="en-US" sz="1000" b="1" dirty="0" err="1"/>
              <a:t>etc</a:t>
            </a:r>
            <a:r>
              <a:rPr lang="en-US" sz="1000" b="1" dirty="0"/>
              <a:t>). It’s easy to buy a world-class foot amputation or kidney transplant in today’s system. While there will continue to be a need for acute interventions, we need a system that focuses more on personalized prevention, prediction, early detection / treatment, and care coordination (e.g. case management or chronic disease management combined with secondary prevention), etc.</a:t>
            </a:r>
          </a:p>
          <a:p>
            <a:r>
              <a:rPr lang="en-US" sz="1000" b="1" dirty="0"/>
              <a:t>In short, the healthcare system in the US is not selling what purchasers or large employers want to buy. </a:t>
            </a:r>
          </a:p>
          <a:p>
            <a:r>
              <a:rPr lang="en-US" sz="1000" b="1" dirty="0"/>
              <a:t>So if the goal of a value-based system should be to appropriately balance resources expended in keeping people healthy and in treating sickness, then how would a value-based health care system be defined and measured? </a:t>
            </a:r>
          </a:p>
        </p:txBody>
      </p:sp>
    </p:spTree>
    <p:extLst>
      <p:ext uri="{BB962C8B-B14F-4D97-AF65-F5344CB8AC3E}">
        <p14:creationId xmlns:p14="http://schemas.microsoft.com/office/powerpoint/2010/main" val="117270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reform can be divided into 3 basic models. CPCC supports</a:t>
            </a:r>
            <a:r>
              <a:rPr lang="en-US" baseline="0" dirty="0"/>
              <a:t> the PCMH and DPC  as the two most viable models.</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25</a:t>
            </a:fld>
            <a:endParaRPr lang="en-US"/>
          </a:p>
        </p:txBody>
      </p:sp>
    </p:spTree>
    <p:extLst>
      <p:ext uri="{BB962C8B-B14F-4D97-AF65-F5344CB8AC3E}">
        <p14:creationId xmlns:p14="http://schemas.microsoft.com/office/powerpoint/2010/main" val="280053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basic principles</a:t>
            </a:r>
            <a:r>
              <a:rPr lang="en-US" baseline="0" dirty="0"/>
              <a:t> of PCMH mirror the definition of primary care. Defined by NCQA in a recognition program – 50 pages of detailed deliverables. It takes six months to over a year to make the transition at an estimated cost of $10-90,000 per physician (</a:t>
            </a:r>
            <a:r>
              <a:rPr lang="en-US" baseline="0" dirty="0" err="1"/>
              <a:t>Gans</a:t>
            </a:r>
            <a:r>
              <a:rPr lang="en-US" baseline="0" dirty="0"/>
              <a:t>, MGMA). depending on the size of the practice. The cost to maintain a PCMH (15 practices in CO and UT) is $105,000 per physician per year due to increase staff, lost revenue, increased hours, med supplies/device, facility costs and IT but not counting EHR .</a:t>
            </a:r>
            <a:r>
              <a:rPr lang="en-US" sz="1000" baseline="0" dirty="0"/>
              <a:t> (</a:t>
            </a:r>
            <a:r>
              <a:rPr lang="en-US" sz="1000" b="0" i="0" u="none" strike="noStrike" kern="1200" baseline="0" dirty="0">
                <a:solidFill>
                  <a:schemeClr val="tx1"/>
                </a:solidFill>
                <a:latin typeface="+mn-lt"/>
                <a:ea typeface="+mn-ea"/>
                <a:cs typeface="+mn-cs"/>
              </a:rPr>
              <a:t>ANNALS OF FAMILY MEDICINE ✦ WWW.ANNFAMMED.ORG ✦ VOL. 13, NO. 5 ✦ SEPTEMBER/OCTOBER 2015)</a:t>
            </a:r>
            <a:endParaRPr lang="en-US" sz="1000" dirty="0"/>
          </a:p>
        </p:txBody>
      </p:sp>
      <p:sp>
        <p:nvSpPr>
          <p:cNvPr id="4" name="Slide Number Placeholder 3"/>
          <p:cNvSpPr>
            <a:spLocks noGrp="1"/>
          </p:cNvSpPr>
          <p:nvPr>
            <p:ph type="sldNum" sz="quarter" idx="10"/>
          </p:nvPr>
        </p:nvSpPr>
        <p:spPr/>
        <p:txBody>
          <a:bodyPr/>
          <a:lstStyle/>
          <a:p>
            <a:fld id="{4FB557A2-0822-4E04-9A93-10E45FD469FC}" type="slidenum">
              <a:rPr lang="en-US" smtClean="0"/>
              <a:t>26</a:t>
            </a:fld>
            <a:endParaRPr lang="en-US"/>
          </a:p>
        </p:txBody>
      </p:sp>
    </p:spTree>
    <p:extLst>
      <p:ext uri="{BB962C8B-B14F-4D97-AF65-F5344CB8AC3E}">
        <p14:creationId xmlns:p14="http://schemas.microsoft.com/office/powerpoint/2010/main" val="395640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r>
              <a:rPr lang="en-US" dirty="0"/>
              <a:t>PCMH proven</a:t>
            </a:r>
            <a:r>
              <a:rPr lang="en-US" baseline="0" dirty="0"/>
              <a:t> model in 21 of 23 studies since 2009.</a:t>
            </a:r>
          </a:p>
          <a:p>
            <a:pPr eaLnBrk="1" fontAlgn="t" hangingPunct="1"/>
            <a:r>
              <a:rPr lang="en-US" baseline="0" dirty="0"/>
              <a:t>CO PCMH </a:t>
            </a:r>
            <a:r>
              <a:rPr lang="en-US" dirty="0"/>
              <a:t>Pilot </a:t>
            </a:r>
            <a:r>
              <a:rPr lang="en-US" baseline="0" dirty="0"/>
              <a:t> participants - </a:t>
            </a:r>
            <a:r>
              <a:rPr lang="en-US" dirty="0"/>
              <a:t>Anthem, UHC, Cigna, Aetna, Humana, Medicaid</a:t>
            </a:r>
          </a:p>
          <a:p>
            <a:pPr eaLnBrk="1" fontAlgn="t" hangingPunct="1"/>
            <a:r>
              <a:rPr lang="en-US" dirty="0"/>
              <a:t>Quality improvement in nearly all diabetes measures </a:t>
            </a:r>
          </a:p>
          <a:p>
            <a:pPr eaLnBrk="1" fontAlgn="t" hangingPunct="1"/>
            <a:r>
              <a:rPr lang="en-US" dirty="0"/>
              <a:t>3.6% decrease in acute IP admissions per 1000 per year</a:t>
            </a:r>
          </a:p>
          <a:p>
            <a:pPr eaLnBrk="1" fontAlgn="t" hangingPunct="1"/>
            <a:r>
              <a:rPr lang="en-US" dirty="0"/>
              <a:t>6.1% decrease in total ER visits per 1000 per year</a:t>
            </a:r>
          </a:p>
          <a:p>
            <a:pPr eaLnBrk="1" fontAlgn="t" hangingPunct="1"/>
            <a:r>
              <a:rPr lang="en-US" dirty="0"/>
              <a:t>2% decrease in specialist visits per 1000 per year</a:t>
            </a:r>
          </a:p>
          <a:p>
            <a:pPr eaLnBrk="1" fontAlgn="t" hangingPunct="1"/>
            <a:r>
              <a:rPr lang="en-US" dirty="0"/>
              <a:t>1.3% increase in persistent medication usage</a:t>
            </a:r>
          </a:p>
          <a:p>
            <a:pPr eaLnBrk="1" fontAlgn="ctr" hangingPunct="1"/>
            <a:r>
              <a:rPr lang="en-US" dirty="0"/>
              <a:t>IP rate per 1000 between 12% - 23% lower for PCMH providers</a:t>
            </a:r>
          </a:p>
          <a:p>
            <a:pPr eaLnBrk="1" fontAlgn="ctr" hangingPunct="1"/>
            <a:r>
              <a:rPr lang="en-US" dirty="0"/>
              <a:t>ER rate per 1000 between 11% - 17% lower for PCMH providers</a:t>
            </a:r>
          </a:p>
          <a:p>
            <a:pPr eaLnBrk="1" fontAlgn="ctr" hangingPunct="1"/>
            <a:r>
              <a:rPr lang="en-US" dirty="0"/>
              <a:t>Total medical and Rx cost for PCMH members was 14.5% lower than for members seeing non-PCMH providers </a:t>
            </a:r>
          </a:p>
          <a:p>
            <a:endParaRPr lang="en-US" dirty="0"/>
          </a:p>
        </p:txBody>
      </p:sp>
      <p:sp>
        <p:nvSpPr>
          <p:cNvPr id="4" name="Slide Number Placeholder 3"/>
          <p:cNvSpPr>
            <a:spLocks noGrp="1"/>
          </p:cNvSpPr>
          <p:nvPr>
            <p:ph type="sldNum" sz="quarter" idx="5"/>
          </p:nvPr>
        </p:nvSpPr>
        <p:spPr/>
        <p:txBody>
          <a:bodyPr/>
          <a:lstStyle/>
          <a:p>
            <a:pPr>
              <a:defRPr/>
            </a:pPr>
            <a:fld id="{EF8AFDEF-161B-42CB-869F-30E7246CD548}" type="slidenum">
              <a:rPr lang="en-US" smtClean="0"/>
              <a:pPr>
                <a:defRPr/>
              </a:pPr>
              <a:t>27</a:t>
            </a:fld>
            <a:endParaRPr lang="en-US"/>
          </a:p>
        </p:txBody>
      </p:sp>
    </p:spTree>
    <p:extLst>
      <p:ext uri="{BB962C8B-B14F-4D97-AF65-F5344CB8AC3E}">
        <p14:creationId xmlns:p14="http://schemas.microsoft.com/office/powerpoint/2010/main" val="727360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21 of 23 studies with positive results since 2009.</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Cost</a:t>
            </a:r>
            <a:r>
              <a:rPr lang="en-US" baseline="0" dirty="0"/>
              <a:t> savings have been in particular associated with targeting high utilizers, </a:t>
            </a:r>
            <a:r>
              <a:rPr lang="en-US" baseline="0" dirty="0" err="1"/>
              <a:t>multipayer</a:t>
            </a:r>
            <a:r>
              <a:rPr lang="en-US" baseline="0" dirty="0"/>
              <a:t> collaborations, sharing responsibility for care amongst a larger network, providing timely data sharing and feedback (tracking across the medical neighborhood). Practice transformation costs are significant and near impossible without payment reform. Recent PCPCC report-  21/23 projects that reported on cost or utilization found reductions in at least one measure.  </a:t>
            </a:r>
          </a:p>
          <a:p>
            <a:endParaRPr lang="en-US" dirty="0"/>
          </a:p>
          <a:p>
            <a:r>
              <a:rPr lang="en-US" dirty="0"/>
              <a:t>PCPCC’s compiled source of programs (Filter results by “cost savings”): http://</a:t>
            </a:r>
            <a:r>
              <a:rPr lang="en-US" dirty="0" err="1"/>
              <a:t>www.pcpcc.org</a:t>
            </a:r>
            <a:r>
              <a:rPr lang="en-US" dirty="0"/>
              <a:t>/initiatives/evidence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Source: Primary Care Innovations and PCMH Map by Outcomes.  PCPCC.  Accessed January 2015. http://</a:t>
            </a:r>
            <a:r>
              <a:rPr lang="en-US" sz="1200" dirty="0" err="1">
                <a:solidFill>
                  <a:schemeClr val="tx1">
                    <a:lumMod val="50000"/>
                    <a:lumOff val="50000"/>
                  </a:schemeClr>
                </a:solidFill>
              </a:rPr>
              <a:t>www.pcpcc.org</a:t>
            </a:r>
            <a:r>
              <a:rPr lang="en-US" sz="1200" dirty="0">
                <a:solidFill>
                  <a:schemeClr val="tx1">
                    <a:lumMod val="50000"/>
                    <a:lumOff val="50000"/>
                  </a:schemeClr>
                </a:solidFill>
              </a:rPr>
              <a:t>/initiatives/evidence</a:t>
            </a:r>
          </a:p>
          <a:p>
            <a:endParaRPr lang="en-US" dirty="0"/>
          </a:p>
        </p:txBody>
      </p:sp>
      <p:sp>
        <p:nvSpPr>
          <p:cNvPr id="4" name="Slide Number Placeholder 3"/>
          <p:cNvSpPr>
            <a:spLocks noGrp="1"/>
          </p:cNvSpPr>
          <p:nvPr>
            <p:ph type="sldNum" sz="quarter" idx="10"/>
          </p:nvPr>
        </p:nvSpPr>
        <p:spPr/>
        <p:txBody>
          <a:bodyPr/>
          <a:lstStyle/>
          <a:p>
            <a:fld id="{4FB557A2-0822-4E04-9A93-10E45FD469FC}" type="slidenum">
              <a:rPr lang="en-US" smtClean="0"/>
              <a:t>28</a:t>
            </a:fld>
            <a:endParaRPr lang="en-US"/>
          </a:p>
        </p:txBody>
      </p:sp>
    </p:spTree>
    <p:extLst>
      <p:ext uri="{BB962C8B-B14F-4D97-AF65-F5344CB8AC3E}">
        <p14:creationId xmlns:p14="http://schemas.microsoft.com/office/powerpoint/2010/main" val="1767855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a:t>
            </a:r>
            <a:r>
              <a:rPr lang="en-US" baseline="0" dirty="0"/>
              <a:t> patient satisfaction in CO PCMH Pilot during transformation.</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29</a:t>
            </a:fld>
            <a:endParaRPr lang="en-US"/>
          </a:p>
        </p:txBody>
      </p:sp>
    </p:spTree>
    <p:extLst>
      <p:ext uri="{BB962C8B-B14F-4D97-AF65-F5344CB8AC3E}">
        <p14:creationId xmlns:p14="http://schemas.microsoft.com/office/powerpoint/2010/main" val="410884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is there another question you would</a:t>
            </a:r>
            <a:r>
              <a:rPr lang="en-US" baseline="0" dirty="0"/>
              <a:t> like addressed?</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3</a:t>
            </a:fld>
            <a:endParaRPr lang="en-US"/>
          </a:p>
        </p:txBody>
      </p:sp>
    </p:spTree>
    <p:extLst>
      <p:ext uri="{BB962C8B-B14F-4D97-AF65-F5344CB8AC3E}">
        <p14:creationId xmlns:p14="http://schemas.microsoft.com/office/powerpoint/2010/main" val="658283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 Pilot payment model was mostly FFS. PMPM was attributed to only about 15% of</a:t>
            </a:r>
            <a:r>
              <a:rPr lang="en-US" baseline="0" dirty="0"/>
              <a:t> practice panel although PCMH work applied to whole practice due to non-participating health plans and self-funded businesses (ASO) that did not participate. P4P provided small bonus for achieving benchmarks.</a:t>
            </a:r>
          </a:p>
          <a:p>
            <a:endParaRPr lang="en-US" baseline="0" dirty="0"/>
          </a:p>
          <a:p>
            <a:r>
              <a:rPr lang="en-US" dirty="0"/>
              <a:t>Positives- Proven model to achieve Triple Aim in 21 of 23 positive studies since 2009. PMPM is more flexible (adaptable to urban, rural, large, small practices)</a:t>
            </a:r>
            <a:r>
              <a:rPr lang="en-US" baseline="0" dirty="0"/>
              <a:t> to be used for infrastructure, team based care, population management, coordination etc. Both a Practice Redesign and Payment Reform model.</a:t>
            </a:r>
          </a:p>
          <a:p>
            <a:endParaRPr lang="en-US" baseline="0" dirty="0"/>
          </a:p>
          <a:p>
            <a:r>
              <a:rPr lang="en-US" baseline="0" dirty="0"/>
              <a:t>Negatives- still grounded in FFS with all of its downsides. High initial ($40,000-$90,000 per physician) and annual investment to maintain ($100,000 per physician per year). Need adequate risk-adjustment to avoid incentives to cherry pick.</a:t>
            </a:r>
          </a:p>
          <a:p>
            <a:endParaRPr lang="en-US" baseline="0" dirty="0"/>
          </a:p>
          <a:p>
            <a:r>
              <a:rPr lang="en-US" baseline="0" dirty="0"/>
              <a:t>Risk- similar to FFS, more risk on practices to manage PMPM fees (also depends on if this comes with decreased FFS payments)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0EFC7F2-6A92-4450-AB30-631A26CAD367}" type="slidenum">
              <a:rPr lang="en-US" smtClean="0"/>
              <a:pPr>
                <a:defRPr/>
              </a:pPr>
              <a:t>30</a:t>
            </a:fld>
            <a:endParaRPr lang="en-US"/>
          </a:p>
        </p:txBody>
      </p:sp>
    </p:spTree>
    <p:extLst>
      <p:ext uri="{BB962C8B-B14F-4D97-AF65-F5344CB8AC3E}">
        <p14:creationId xmlns:p14="http://schemas.microsoft.com/office/powerpoint/2010/main" val="1421365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still buy</a:t>
            </a:r>
            <a:r>
              <a:rPr lang="en-US" baseline="0" dirty="0"/>
              <a:t> insurance (catastrophic plans)… but generally can view as a solution going entirely outside of the system</a:t>
            </a:r>
          </a:p>
          <a:p>
            <a:endParaRPr lang="en-US" baseline="0" dirty="0"/>
          </a:p>
          <a:p>
            <a:r>
              <a:rPr lang="en-US" baseline="0" dirty="0"/>
              <a:t>Positives – better patient and provider satisfaction generally with reduced panel sizes, longer visits, </a:t>
            </a:r>
            <a:r>
              <a:rPr lang="en-US" baseline="0"/>
              <a:t>enhanced access</a:t>
            </a:r>
          </a:p>
          <a:p>
            <a:endParaRPr lang="en-US" baseline="0" dirty="0"/>
          </a:p>
          <a:p>
            <a:r>
              <a:rPr lang="en-US" baseline="0" dirty="0"/>
              <a:t>Negatives – potential for higher patient cost sharing, potential to worsen primary care shortage (caveat that may keep people from leaving it)</a:t>
            </a:r>
          </a:p>
          <a:p>
            <a:r>
              <a:rPr lang="en-US" baseline="0" dirty="0"/>
              <a:t>Proactive</a:t>
            </a:r>
          </a:p>
          <a:p>
            <a:r>
              <a:rPr lang="en-US" baseline="0" dirty="0"/>
              <a:t>Risk – patients to a large extent for anything outside of their included primary care services, providers with regard to basic primary care</a:t>
            </a:r>
            <a:endParaRPr lang="en-US" dirty="0"/>
          </a:p>
          <a:p>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31</a:t>
            </a:fld>
            <a:endParaRPr lang="en-US"/>
          </a:p>
        </p:txBody>
      </p:sp>
    </p:spTree>
    <p:extLst>
      <p:ext uri="{BB962C8B-B14F-4D97-AF65-F5344CB8AC3E}">
        <p14:creationId xmlns:p14="http://schemas.microsoft.com/office/powerpoint/2010/main" val="176463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consist of a monthly fee that covers almost all of primary care services coupled to catastrophic coverage from a health insurance plan.</a:t>
            </a:r>
          </a:p>
        </p:txBody>
      </p:sp>
      <p:sp>
        <p:nvSpPr>
          <p:cNvPr id="4" name="Slide Number Placeholder 3"/>
          <p:cNvSpPr>
            <a:spLocks noGrp="1"/>
          </p:cNvSpPr>
          <p:nvPr>
            <p:ph type="sldNum" sz="quarter" idx="10"/>
          </p:nvPr>
        </p:nvSpPr>
        <p:spPr/>
        <p:txBody>
          <a:bodyPr/>
          <a:lstStyle/>
          <a:p>
            <a:fld id="{7772EFA1-9A51-4312-808B-99BC23E71E80}" type="slidenum">
              <a:rPr lang="en-US" smtClean="0"/>
              <a:t>32</a:t>
            </a:fld>
            <a:endParaRPr lang="en-US"/>
          </a:p>
        </p:txBody>
      </p:sp>
    </p:spTree>
    <p:extLst>
      <p:ext uri="{BB962C8B-B14F-4D97-AF65-F5344CB8AC3E}">
        <p14:creationId xmlns:p14="http://schemas.microsoft.com/office/powerpoint/2010/main" val="2167441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different model that achieves PCMH principles. Excels at enhanced access (</a:t>
            </a:r>
            <a:r>
              <a:rPr lang="en-US" b="1" dirty="0"/>
              <a:t>first</a:t>
            </a:r>
            <a:r>
              <a:rPr lang="en-US" dirty="0"/>
              <a:t> </a:t>
            </a:r>
            <a:r>
              <a:rPr lang="en-US" b="1" dirty="0"/>
              <a:t>contact</a:t>
            </a:r>
            <a:r>
              <a:rPr lang="en-US" dirty="0"/>
              <a:t> and </a:t>
            </a:r>
            <a:r>
              <a:rPr lang="en-US" b="1" dirty="0"/>
              <a:t>accessibility</a:t>
            </a:r>
            <a:r>
              <a:rPr lang="en-US" dirty="0"/>
              <a:t>)</a:t>
            </a:r>
            <a:r>
              <a:rPr lang="en-US" baseline="0" dirty="0"/>
              <a:t> and </a:t>
            </a:r>
            <a:r>
              <a:rPr lang="en-US" b="1" baseline="0" dirty="0"/>
              <a:t>continuity</a:t>
            </a:r>
            <a:r>
              <a:rPr lang="en-US" baseline="0" dirty="0"/>
              <a:t>. Physician has more time to provide more </a:t>
            </a:r>
            <a:r>
              <a:rPr lang="en-US" b="1" baseline="0" dirty="0"/>
              <a:t>comprehensive</a:t>
            </a:r>
            <a:r>
              <a:rPr lang="en-US" baseline="0" dirty="0"/>
              <a:t> services.</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33</a:t>
            </a:fld>
            <a:endParaRPr lang="en-US"/>
          </a:p>
        </p:txBody>
      </p:sp>
    </p:spTree>
    <p:extLst>
      <p:ext uri="{BB962C8B-B14F-4D97-AF65-F5344CB8AC3E}">
        <p14:creationId xmlns:p14="http://schemas.microsoft.com/office/powerpoint/2010/main" val="2436260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Proven to achieve the Quadruple Aim</a:t>
            </a:r>
          </a:p>
        </p:txBody>
      </p:sp>
      <p:sp>
        <p:nvSpPr>
          <p:cNvPr id="4" name="Slide Number Placeholder 3"/>
          <p:cNvSpPr>
            <a:spLocks noGrp="1"/>
          </p:cNvSpPr>
          <p:nvPr>
            <p:ph type="sldNum" sz="quarter" idx="10"/>
          </p:nvPr>
        </p:nvSpPr>
        <p:spPr/>
        <p:txBody>
          <a:bodyPr/>
          <a:lstStyle/>
          <a:p>
            <a:fld id="{7772EFA1-9A51-4312-808B-99BC23E71E80}" type="slidenum">
              <a:rPr lang="en-US" smtClean="0"/>
              <a:t>34</a:t>
            </a:fld>
            <a:endParaRPr lang="en-US"/>
          </a:p>
        </p:txBody>
      </p:sp>
    </p:spTree>
    <p:extLst>
      <p:ext uri="{BB962C8B-B14F-4D97-AF65-F5344CB8AC3E}">
        <p14:creationId xmlns:p14="http://schemas.microsoft.com/office/powerpoint/2010/main" val="3958276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7772EFA1-9A51-4312-808B-99BC23E71E80}" type="slidenum">
              <a:rPr lang="en-US" smtClean="0"/>
              <a:t>36</a:t>
            </a:fld>
            <a:endParaRPr lang="en-US"/>
          </a:p>
        </p:txBody>
      </p:sp>
    </p:spTree>
    <p:extLst>
      <p:ext uri="{BB962C8B-B14F-4D97-AF65-F5344CB8AC3E}">
        <p14:creationId xmlns:p14="http://schemas.microsoft.com/office/powerpoint/2010/main" val="2383135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1940s,</a:t>
            </a:r>
            <a:r>
              <a:rPr lang="en-US" baseline="0" dirty="0"/>
              <a:t> employers have provided health benefits to their employees with positive effects</a:t>
            </a:r>
          </a:p>
        </p:txBody>
      </p:sp>
      <p:sp>
        <p:nvSpPr>
          <p:cNvPr id="4" name="Slide Number Placeholder 3"/>
          <p:cNvSpPr>
            <a:spLocks noGrp="1"/>
          </p:cNvSpPr>
          <p:nvPr>
            <p:ph type="sldNum" sz="quarter" idx="10"/>
          </p:nvPr>
        </p:nvSpPr>
        <p:spPr/>
        <p:txBody>
          <a:bodyPr/>
          <a:lstStyle/>
          <a:p>
            <a:fld id="{7772EFA1-9A51-4312-808B-99BC23E71E80}" type="slidenum">
              <a:rPr lang="en-US" smtClean="0"/>
              <a:t>37</a:t>
            </a:fld>
            <a:endParaRPr lang="en-US"/>
          </a:p>
        </p:txBody>
      </p:sp>
    </p:spTree>
    <p:extLst>
      <p:ext uri="{BB962C8B-B14F-4D97-AF65-F5344CB8AC3E}">
        <p14:creationId xmlns:p14="http://schemas.microsoft.com/office/powerpoint/2010/main" val="2515505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shown how these two primary care models result in many advantages to both the employer and employee producing better health care outcomes with reduced costs. PCMH and DPC overlap in many areas of quality of care but differ in payment design.</a:t>
            </a:r>
          </a:p>
          <a:p>
            <a:r>
              <a:rPr lang="en-US" dirty="0"/>
              <a:t>PCMH- works with traditional insurance</a:t>
            </a:r>
            <a:r>
              <a:rPr lang="en-US" baseline="0" dirty="0"/>
              <a:t> coverage with added payments to cover team care and coordination of care</a:t>
            </a:r>
          </a:p>
          <a:p>
            <a:r>
              <a:rPr lang="en-US" baseline="0" dirty="0"/>
              <a:t>DPC – primary care carve-out coupled to catastrophic health insurance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can you, the employer, share in the cost savings from these models?</a:t>
            </a:r>
            <a:endParaRPr lang="en-US" dirty="0"/>
          </a:p>
          <a:p>
            <a:endParaRPr lang="en-US" baseline="0" dirty="0"/>
          </a:p>
        </p:txBody>
      </p:sp>
      <p:sp>
        <p:nvSpPr>
          <p:cNvPr id="4" name="Slide Number Placeholder 3"/>
          <p:cNvSpPr>
            <a:spLocks noGrp="1"/>
          </p:cNvSpPr>
          <p:nvPr>
            <p:ph type="sldNum" sz="quarter" idx="10"/>
          </p:nvPr>
        </p:nvSpPr>
        <p:spPr/>
        <p:txBody>
          <a:bodyPr/>
          <a:lstStyle/>
          <a:p>
            <a:fld id="{7772EFA1-9A51-4312-808B-99BC23E71E80}" type="slidenum">
              <a:rPr lang="en-US" smtClean="0"/>
              <a:t>38</a:t>
            </a:fld>
            <a:endParaRPr lang="en-US"/>
          </a:p>
        </p:txBody>
      </p:sp>
    </p:spTree>
    <p:extLst>
      <p:ext uri="{BB962C8B-B14F-4D97-AF65-F5344CB8AC3E}">
        <p14:creationId xmlns:p14="http://schemas.microsoft.com/office/powerpoint/2010/main" val="464917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
            </a:r>
            <a:r>
              <a:rPr lang="en-US"/>
              <a:t>you can </a:t>
            </a:r>
            <a:r>
              <a:rPr lang="en-US" dirty="0"/>
              <a:t>do now to be</a:t>
            </a:r>
            <a:r>
              <a:rPr lang="en-US" baseline="0" dirty="0"/>
              <a:t> part</a:t>
            </a:r>
            <a:r>
              <a:rPr lang="en-US" dirty="0"/>
              <a:t> of the solution?</a:t>
            </a:r>
          </a:p>
        </p:txBody>
      </p:sp>
      <p:sp>
        <p:nvSpPr>
          <p:cNvPr id="4" name="Slide Number Placeholder 3"/>
          <p:cNvSpPr>
            <a:spLocks noGrp="1"/>
          </p:cNvSpPr>
          <p:nvPr>
            <p:ph type="sldNum" sz="quarter" idx="10"/>
          </p:nvPr>
        </p:nvSpPr>
        <p:spPr/>
        <p:txBody>
          <a:bodyPr/>
          <a:lstStyle/>
          <a:p>
            <a:fld id="{7772EFA1-9A51-4312-808B-99BC23E71E80}" type="slidenum">
              <a:rPr lang="en-US" smtClean="0"/>
              <a:t>40</a:t>
            </a:fld>
            <a:endParaRPr lang="en-US"/>
          </a:p>
        </p:txBody>
      </p:sp>
    </p:spTree>
    <p:extLst>
      <p:ext uri="{BB962C8B-B14F-4D97-AF65-F5344CB8AC3E}">
        <p14:creationId xmlns:p14="http://schemas.microsoft.com/office/powerpoint/2010/main" val="3798176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vision and we have a concrete plan. We are doing the work. Together we can make</a:t>
            </a:r>
            <a:r>
              <a:rPr lang="en-US" baseline="0" dirty="0"/>
              <a:t> a difference and and together we can solve the problems of health care in CO. I hope you join us and take the next steps.</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41</a:t>
            </a:fld>
            <a:endParaRPr lang="en-US"/>
          </a:p>
        </p:txBody>
      </p:sp>
    </p:spTree>
    <p:extLst>
      <p:ext uri="{BB962C8B-B14F-4D97-AF65-F5344CB8AC3E}">
        <p14:creationId xmlns:p14="http://schemas.microsoft.com/office/powerpoint/2010/main" val="62915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Commonwealth</a:t>
            </a:r>
            <a:r>
              <a:rPr lang="en-US" baseline="0" dirty="0"/>
              <a:t> Fund does extensive evaluations of the healthcare system in 11 industrialized nations ranking the key elements. Previous rankings occurred in 2004, 2006, 2007 and 2010 with this most recent ranking in 2014. USA consistently ranked last at 1.5-2.5X the cost. Paradox - US has the best care and the worst care simultaneously.</a:t>
            </a:r>
          </a:p>
          <a:p>
            <a:pPr marL="228600" indent="-228600">
              <a:buAutoNum type="arabicPeriod"/>
            </a:pPr>
            <a:r>
              <a:rPr lang="en-US" baseline="0" dirty="0"/>
              <a:t>They looked at:</a:t>
            </a:r>
          </a:p>
          <a:p>
            <a:pPr marL="0" indent="0">
              <a:buNone/>
            </a:pPr>
            <a:r>
              <a:rPr lang="en-US" baseline="0" dirty="0"/>
              <a:t>      Quality of Care – Effective but uncoordinated and unsafe care.</a:t>
            </a:r>
          </a:p>
          <a:p>
            <a:pPr marL="0" indent="0">
              <a:buNone/>
            </a:pPr>
            <a:r>
              <a:rPr lang="en-US" baseline="0" dirty="0"/>
              <a:t>      Access – 37% of Americans do not get test or treatment due to cost. All other industrialized nations  have universal healthcare coverage.</a:t>
            </a:r>
          </a:p>
          <a:p>
            <a:r>
              <a:rPr lang="en-US" baseline="0" dirty="0"/>
              <a:t>      Efficiency – high cost of admin -</a:t>
            </a:r>
            <a:r>
              <a:rPr lang="en-US" sz="1200" b="0" i="0" u="none" strike="noStrike" kern="1200" baseline="0" dirty="0">
                <a:solidFill>
                  <a:schemeClr val="tx1"/>
                </a:solidFill>
                <a:latin typeface="+mn-lt"/>
                <a:ea typeface="+mn-ea"/>
                <a:cs typeface="+mn-cs"/>
              </a:rPr>
              <a:t> in 2006, General Motors’ spent $1,500 more than Toyota in health care costs per car (Griswold DG. GM’s woes homemade, not imported. Cato Institute.</a:t>
            </a:r>
          </a:p>
          <a:p>
            <a:r>
              <a:rPr lang="en-US" sz="1200" b="0" i="0" u="none" strike="noStrike" kern="1200" baseline="0" dirty="0">
                <a:solidFill>
                  <a:schemeClr val="tx1"/>
                </a:solidFill>
                <a:latin typeface="+mn-lt"/>
                <a:ea typeface="+mn-ea"/>
                <a:cs typeface="+mn-cs"/>
              </a:rPr>
              <a:t>	Jun 26, 2005. http://</a:t>
            </a:r>
            <a:r>
              <a:rPr lang="en-US" sz="1200" b="0" i="0" u="none" strike="noStrike" kern="1200" baseline="0" dirty="0" err="1">
                <a:solidFill>
                  <a:schemeClr val="tx1"/>
                </a:solidFill>
                <a:latin typeface="+mn-lt"/>
                <a:ea typeface="+mn-ea"/>
                <a:cs typeface="+mn-cs"/>
              </a:rPr>
              <a:t>www.freetrade.org</a:t>
            </a:r>
            <a:r>
              <a:rPr lang="en-US" sz="1200" b="0" i="0" u="none" strike="noStrike" kern="1200" baseline="0" dirty="0">
                <a:solidFill>
                  <a:schemeClr val="tx1"/>
                </a:solidFill>
                <a:latin typeface="+mn-lt"/>
                <a:ea typeface="+mn-ea"/>
                <a:cs typeface="+mn-cs"/>
              </a:rPr>
              <a:t>/node/378.).</a:t>
            </a:r>
            <a:r>
              <a:rPr lang="en-US" baseline="0" dirty="0"/>
              <a:t> Poor coordination of care - 40% of patients going to ED report problem could have been addressed by regular doctor if one was available (UK 16%)</a:t>
            </a:r>
          </a:p>
          <a:p>
            <a:pPr marL="0" indent="0">
              <a:buNone/>
            </a:pPr>
            <a:r>
              <a:rPr lang="en-US" baseline="0" dirty="0"/>
              <a:t>      Equity –  39% of those with below average incomes report with med problem did not see doctor due to cost. Long wait periods compared to higher income patients.</a:t>
            </a:r>
          </a:p>
          <a:p>
            <a:pPr marL="0" indent="0">
              <a:buNone/>
            </a:pPr>
            <a:r>
              <a:rPr lang="en-US" baseline="0" dirty="0"/>
              <a:t>      Healthy Lives – US last in infant mortality and preventable deaths. Second to last in life expectancy</a:t>
            </a:r>
          </a:p>
          <a:p>
            <a:pPr marL="0" indent="0">
              <a:buNone/>
            </a:pPr>
            <a:r>
              <a:rPr lang="en-US" baseline="0" dirty="0"/>
              <a:t>3</a:t>
            </a:r>
            <a:r>
              <a:rPr lang="en-US" dirty="0"/>
              <a:t>.  Of course, health spending data</a:t>
            </a:r>
            <a:r>
              <a:rPr lang="en-US" baseline="0" dirty="0"/>
              <a:t> </a:t>
            </a:r>
            <a:r>
              <a:rPr lang="en-US" dirty="0"/>
              <a:t>takes years to collect and represent 2011. In 2015, health spending per capita was $9,451 per capita (</a:t>
            </a:r>
            <a:r>
              <a:rPr lang="en-US" dirty="0" err="1"/>
              <a:t>www.OECD.org</a:t>
            </a:r>
            <a:r>
              <a:rPr lang="en-US" dirty="0"/>
              <a:t>) and expected to</a:t>
            </a:r>
            <a:r>
              <a:rPr lang="en-US" baseline="0" dirty="0"/>
              <a:t> exceed $10,000 in 2016.</a:t>
            </a:r>
            <a:endParaRPr lang="en-US" dirty="0"/>
          </a:p>
          <a:p>
            <a:pPr marL="0" indent="0">
              <a:buNone/>
            </a:pPr>
            <a:r>
              <a:rPr lang="en-US" dirty="0"/>
              <a:t>4. Summary</a:t>
            </a:r>
            <a:r>
              <a:rPr lang="en-US" baseline="0" dirty="0"/>
              <a:t> http://</a:t>
            </a:r>
            <a:r>
              <a:rPr lang="en-US" baseline="0" dirty="0" err="1"/>
              <a:t>www.commonwealthfund.org</a:t>
            </a:r>
            <a:r>
              <a:rPr lang="en-US" baseline="0" dirty="0"/>
              <a:t>/publications/press-releases/2014/</a:t>
            </a:r>
            <a:r>
              <a:rPr lang="en-US" baseline="0" dirty="0" err="1"/>
              <a:t>jun</a:t>
            </a:r>
            <a:r>
              <a:rPr lang="en-US" baseline="0" dirty="0"/>
              <a:t>/us-health-system-ranks-last</a:t>
            </a:r>
            <a:endParaRPr lang="en-US" dirty="0"/>
          </a:p>
          <a:p>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4</a:t>
            </a:fld>
            <a:endParaRPr lang="en-US"/>
          </a:p>
        </p:txBody>
      </p:sp>
    </p:spTree>
    <p:extLst>
      <p:ext uri="{BB962C8B-B14F-4D97-AF65-F5344CB8AC3E}">
        <p14:creationId xmlns:p14="http://schemas.microsoft.com/office/powerpoint/2010/main" val="129149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There is a rather alarming statistic recently published in a study from Johns Hopkins in</a:t>
            </a:r>
            <a:r>
              <a:rPr lang="en-US" baseline="0" dirty="0"/>
              <a:t> 2016 that makes these numbers seem more real</a:t>
            </a:r>
            <a:r>
              <a:rPr lang="en-US" dirty="0"/>
              <a:t>. </a:t>
            </a:r>
          </a:p>
          <a:p>
            <a:pPr marL="228600" indent="-228600">
              <a:buAutoNum type="arabicPeriod"/>
            </a:pPr>
            <a:r>
              <a:rPr lang="en-US" dirty="0"/>
              <a:t>Although US ranks #3 in</a:t>
            </a:r>
            <a:r>
              <a:rPr lang="en-US" baseline="0" dirty="0"/>
              <a:t> effective care, we ranked #7 out of 11 industrialized nations in safe care.</a:t>
            </a:r>
            <a:endParaRPr lang="en-US" dirty="0"/>
          </a:p>
          <a:p>
            <a:r>
              <a:rPr lang="en-US" dirty="0"/>
              <a:t>3.  The US Healthcare system is the 3</a:t>
            </a:r>
            <a:r>
              <a:rPr lang="en-US" baseline="30000" dirty="0"/>
              <a:t>rd</a:t>
            </a:r>
            <a:r>
              <a:rPr lang="en-US" dirty="0"/>
              <a:t> leading cause of death with 250,000 deaths</a:t>
            </a:r>
            <a:r>
              <a:rPr lang="en-US" baseline="0" dirty="0"/>
              <a:t> per year from medical error, lack of access, poor coordination, drug interactions/side effects, etc..</a:t>
            </a:r>
          </a:p>
          <a:p>
            <a:endParaRPr lang="en-US" baseline="0" dirty="0"/>
          </a:p>
          <a:p>
            <a:r>
              <a:rPr lang="en-US" baseline="0" dirty="0"/>
              <a:t> Johns Hopkins study reported in BMJ 2016 - http://</a:t>
            </a:r>
            <a:r>
              <a:rPr lang="en-US" baseline="0" dirty="0" err="1"/>
              <a:t>www.bmj.com</a:t>
            </a:r>
            <a:r>
              <a:rPr lang="en-US" baseline="0" dirty="0"/>
              <a:t>/content/353/bmj.i2139</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5</a:t>
            </a:fld>
            <a:endParaRPr lang="en-US"/>
          </a:p>
        </p:txBody>
      </p:sp>
    </p:spTree>
    <p:extLst>
      <p:ext uri="{BB962C8B-B14F-4D97-AF65-F5344CB8AC3E}">
        <p14:creationId xmlns:p14="http://schemas.microsoft.com/office/powerpoint/2010/main" val="406871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US ranks # 11 in Efficiency, Equity, and Access this leads to Health insurance premiums significantly outpacing employee salary increases and inflation.</a:t>
            </a:r>
          </a:p>
          <a:p>
            <a:pPr marL="228600" indent="-228600">
              <a:buAutoNum type="arabicPeriod"/>
            </a:pPr>
            <a:r>
              <a:rPr lang="en-US" dirty="0"/>
              <a:t>Health care expense $3T (CDC 2014)</a:t>
            </a:r>
          </a:p>
          <a:p>
            <a:pPr marL="228600" indent="-228600">
              <a:buAutoNum type="arabicPeriod"/>
            </a:pPr>
            <a:r>
              <a:rPr lang="en-US" dirty="0"/>
              <a:t>17.5% GDP (CDC 2014)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2016 predicted to hit close to 20% of GDP and $4T (Health Affairs)</a:t>
            </a:r>
          </a:p>
        </p:txBody>
      </p:sp>
      <p:sp>
        <p:nvSpPr>
          <p:cNvPr id="4" name="Slide Number Placeholder 3"/>
          <p:cNvSpPr>
            <a:spLocks noGrp="1"/>
          </p:cNvSpPr>
          <p:nvPr>
            <p:ph type="sldNum" sz="quarter" idx="10"/>
          </p:nvPr>
        </p:nvSpPr>
        <p:spPr/>
        <p:txBody>
          <a:bodyPr/>
          <a:lstStyle/>
          <a:p>
            <a:fld id="{7772EFA1-9A51-4312-808B-99BC23E71E80}" type="slidenum">
              <a:rPr lang="en-US" smtClean="0"/>
              <a:t>6</a:t>
            </a:fld>
            <a:endParaRPr lang="en-US"/>
          </a:p>
        </p:txBody>
      </p:sp>
    </p:spTree>
    <p:extLst>
      <p:ext uri="{BB962C8B-B14F-4D97-AF65-F5344CB8AC3E}">
        <p14:creationId xmlns:p14="http://schemas.microsoft.com/office/powerpoint/2010/main" val="343097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Health insurance premiums will</a:t>
            </a:r>
            <a:r>
              <a:rPr lang="en-US" baseline="0" dirty="0"/>
              <a:t> equal total household income in 2025. </a:t>
            </a:r>
            <a:r>
              <a:rPr lang="en-US" sz="1200" b="0" i="0" u="none" strike="noStrike" kern="1200" baseline="0" dirty="0">
                <a:solidFill>
                  <a:schemeClr val="tx1"/>
                </a:solidFill>
                <a:latin typeface="+mn-lt"/>
                <a:ea typeface="+mn-ea"/>
                <a:cs typeface="+mn-cs"/>
              </a:rPr>
              <a:t>In an updated model published 2012, they estimate (due to economic downturn and PPACA) that this threshold will be crossed</a:t>
            </a:r>
          </a:p>
          <a:p>
            <a:r>
              <a:rPr lang="en-US" sz="1200" b="0" i="0" u="none" strike="noStrike" kern="1200" baseline="0" dirty="0">
                <a:solidFill>
                  <a:schemeClr val="tx1"/>
                </a:solidFill>
                <a:latin typeface="+mn-lt"/>
                <a:ea typeface="+mn-ea"/>
                <a:cs typeface="+mn-cs"/>
              </a:rPr>
              <a:t>in 2033, and under favorable assumptions the PPACA may extend this date only to 2037 (</a:t>
            </a:r>
            <a:r>
              <a:rPr lang="ro-RO" sz="1200" b="0" i="0" u="none" strike="noStrike" kern="1200" baseline="0" dirty="0">
                <a:solidFill>
                  <a:schemeClr val="tx1"/>
                </a:solidFill>
                <a:latin typeface="+mn-lt"/>
                <a:ea typeface="+mn-ea"/>
                <a:cs typeface="+mn-cs"/>
              </a:rPr>
              <a:t>Ann Fam Med 2012;10:156-162. doi:10.1370/afm.1348.)</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If health care costs continue to rise at current unsustainable rates, it is doubtful that affordable insurance coverage will be available for low- to middle-income Americans in the near future.</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7</a:t>
            </a:fld>
            <a:endParaRPr lang="en-US"/>
          </a:p>
        </p:txBody>
      </p:sp>
    </p:spTree>
    <p:extLst>
      <p:ext uri="{BB962C8B-B14F-4D97-AF65-F5344CB8AC3E}">
        <p14:creationId xmlns:p14="http://schemas.microsoft.com/office/powerpoint/2010/main" val="327186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Hospital services consume 50% of health care dollar.</a:t>
            </a:r>
          </a:p>
          <a:p>
            <a:pPr eaLnBrk="1" hangingPunct="1">
              <a:spcBef>
                <a:spcPct val="0"/>
              </a:spcBef>
            </a:pPr>
            <a:endParaRPr lang="en-US" altLang="en-US" baseline="0" dirty="0"/>
          </a:p>
          <a:p>
            <a:pPr eaLnBrk="1" hangingPunct="1">
              <a:spcBef>
                <a:spcPct val="0"/>
              </a:spcBef>
            </a:pPr>
            <a:r>
              <a:rPr lang="en-US" altLang="en-US" baseline="0" dirty="0"/>
              <a:t>Only 4% of the healthcare dollar goes to primary care. Countries with successful healthcare spend more on primary care, Generally &gt; 20%.</a:t>
            </a:r>
          </a:p>
          <a:p>
            <a:pPr eaLnBrk="1" hangingPunct="1">
              <a:spcBef>
                <a:spcPct val="0"/>
              </a:spcBef>
            </a:pPr>
            <a:r>
              <a:rPr lang="en-US" altLang="en-US" baseline="0" dirty="0"/>
              <a:t>UK (ranked #1 by Commonwealth) spends 24% on primary care services (2012) - (http://</a:t>
            </a:r>
            <a:r>
              <a:rPr lang="en-US" altLang="en-US" baseline="0" dirty="0" err="1"/>
              <a:t>www.pharmatimes.com</a:t>
            </a:r>
            <a:r>
              <a:rPr lang="en-US" altLang="en-US" baseline="0" dirty="0"/>
              <a:t>/news/english_nhs_spending_primary_care_down%2C_hospitals_up_1004589)</a:t>
            </a:r>
          </a:p>
          <a:p>
            <a:pPr eaLnBrk="1" hangingPunct="1">
              <a:spcBef>
                <a:spcPct val="0"/>
              </a:spcBef>
            </a:pPr>
            <a:endParaRPr lang="en-US" altLang="en-US" baseline="0" dirty="0"/>
          </a:p>
          <a:p>
            <a:pPr eaLnBrk="1" hangingPunct="1">
              <a:spcBef>
                <a:spcPct val="0"/>
              </a:spcBef>
            </a:pPr>
            <a:r>
              <a:rPr lang="en-US" altLang="en-US" baseline="0" dirty="0"/>
              <a:t>Australia (ranked #4 by Commonwealth) spends 34% on primary care services- (http://</a:t>
            </a:r>
            <a:r>
              <a:rPr lang="en-US" altLang="en-US" baseline="0" dirty="0" err="1"/>
              <a:t>www.aihw.gov.au</a:t>
            </a:r>
            <a:r>
              <a:rPr lang="en-US" altLang="en-US" baseline="0" dirty="0"/>
              <a:t>/media-release-detail/?id=60129550067)</a:t>
            </a:r>
          </a:p>
          <a:p>
            <a:pPr eaLnBrk="1" hangingPunct="1">
              <a:spcBef>
                <a:spcPct val="0"/>
              </a:spcBef>
            </a:pPr>
            <a:endParaRPr lang="en-US" altLang="en-US" baseline="0" dirty="0"/>
          </a:p>
          <a:p>
            <a:pPr eaLnBrk="1" hangingPunct="1">
              <a:spcBef>
                <a:spcPct val="0"/>
              </a:spcBef>
            </a:pPr>
            <a:r>
              <a:rPr lang="en-US" altLang="en-US" baseline="0" dirty="0"/>
              <a:t>Ireland spends 24% (2014) http://</a:t>
            </a:r>
            <a:r>
              <a:rPr lang="en-US" altLang="en-US" baseline="0" dirty="0" err="1"/>
              <a:t>www.imt.ie</a:t>
            </a:r>
            <a:r>
              <a:rPr lang="en-US" altLang="en-US" baseline="0" dirty="0"/>
              <a:t>/news/just-how-much-is-spent-on-primary-care-28-05-2014/</a:t>
            </a:r>
          </a:p>
          <a:p>
            <a:pPr eaLnBrk="1" hangingPunct="1">
              <a:spcBef>
                <a:spcPct val="0"/>
              </a:spcBef>
            </a:pPr>
            <a:endParaRPr lang="en-US" altLang="en-US" baseline="0" dirty="0"/>
          </a:p>
          <a:p>
            <a:pPr eaLnBrk="1" hangingPunct="1">
              <a:spcBef>
                <a:spcPct val="0"/>
              </a:spcBef>
            </a:pPr>
            <a:r>
              <a:rPr lang="en-US" altLang="en-US" baseline="0" dirty="0"/>
              <a:t>AAFP recommends increasing primary care payments to 10-12% of total health care spending to provide the adequate primary care foundation to support a healthy healthcare system-(2011)- http://</a:t>
            </a:r>
            <a:r>
              <a:rPr lang="en-US" altLang="en-US" baseline="0" dirty="0" err="1"/>
              <a:t>www.aafp.org</a:t>
            </a:r>
            <a:r>
              <a:rPr lang="en-US" altLang="en-US" baseline="0" dirty="0"/>
              <a:t>/dam/AAFP/documents/advocacy/payment/</a:t>
            </a:r>
            <a:r>
              <a:rPr lang="en-US" altLang="en-US" baseline="0" dirty="0" err="1"/>
              <a:t>medicare</a:t>
            </a:r>
            <a:r>
              <a:rPr lang="en-US" altLang="en-US" baseline="0" dirty="0"/>
              <a:t>/</a:t>
            </a:r>
            <a:r>
              <a:rPr lang="en-US" altLang="en-US" baseline="0" dirty="0" err="1"/>
              <a:t>feesched</a:t>
            </a:r>
            <a:r>
              <a:rPr lang="en-US" altLang="en-US" baseline="0" dirty="0"/>
              <a:t>/LT-BidenPanel-062011.pdf</a:t>
            </a:r>
            <a:endParaRPr lang="en-US" altLang="en-US" dirty="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F2947868-3C19-4A77-9957-8CA36A7907AD}" type="slidenum">
              <a:rPr lang="en-US" altLang="en-US" smtClean="0">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15521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a:t>
            </a:r>
            <a:r>
              <a:rPr lang="en-US" baseline="0" dirty="0"/>
              <a:t> expenses mirror the the US data with </a:t>
            </a:r>
            <a:r>
              <a:rPr lang="en-US" dirty="0"/>
              <a:t>50% of costs from hospital in-patient and</a:t>
            </a:r>
            <a:r>
              <a:rPr lang="en-US" baseline="0" dirty="0"/>
              <a:t> out-patient services.</a:t>
            </a:r>
            <a:endParaRPr lang="en-US" dirty="0"/>
          </a:p>
        </p:txBody>
      </p:sp>
      <p:sp>
        <p:nvSpPr>
          <p:cNvPr id="4" name="Slide Number Placeholder 3"/>
          <p:cNvSpPr>
            <a:spLocks noGrp="1"/>
          </p:cNvSpPr>
          <p:nvPr>
            <p:ph type="sldNum" sz="quarter" idx="10"/>
          </p:nvPr>
        </p:nvSpPr>
        <p:spPr/>
        <p:txBody>
          <a:bodyPr/>
          <a:lstStyle/>
          <a:p>
            <a:fld id="{7772EFA1-9A51-4312-808B-99BC23E71E80}" type="slidenum">
              <a:rPr lang="en-US" smtClean="0"/>
              <a:t>9</a:t>
            </a:fld>
            <a:endParaRPr lang="en-US"/>
          </a:p>
        </p:txBody>
      </p:sp>
    </p:spTree>
    <p:extLst>
      <p:ext uri="{BB962C8B-B14F-4D97-AF65-F5344CB8AC3E}">
        <p14:creationId xmlns:p14="http://schemas.microsoft.com/office/powerpoint/2010/main" val="428237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3522B9-11BA-42E1-8677-7F76CE0EBE4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4B82B-989B-41E6-AC09-8DFC0C1B2A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72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22B9-11BA-42E1-8677-7F76CE0EBE4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117869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22B9-11BA-42E1-8677-7F76CE0EBE4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388040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black">
          <a:xfrm>
            <a:off x="948269" y="498477"/>
            <a:ext cx="10351911" cy="525993"/>
          </a:xfrm>
          <a:prstGeom prst="rect">
            <a:avLst/>
          </a:prstGeom>
          <a:noFill/>
          <a:ln w="9525">
            <a:noFill/>
            <a:miter lim="800000"/>
            <a:headEnd/>
            <a:tailEnd/>
          </a:ln>
        </p:spPr>
        <p:txBody>
          <a:bodyPr anchor="t"/>
          <a:lstStyle>
            <a:lvl1pPr>
              <a:defRPr>
                <a:solidFill>
                  <a:srgbClr val="79C141"/>
                </a:solidFill>
                <a:latin typeface="Arial" pitchFamily="34" charset="0"/>
                <a:cs typeface="Arial" pitchFamily="34" charset="0"/>
              </a:defRPr>
            </a:lvl1pPr>
          </a:lstStyle>
          <a:p>
            <a:pPr lvl="0"/>
            <a:r>
              <a:rPr lang="en-US" dirty="0"/>
              <a:t>Click to edit Master title style</a:t>
            </a:r>
          </a:p>
        </p:txBody>
      </p:sp>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a:defRPr/>
            </a:pPr>
            <a:fld id="{614D9B1A-5535-4BFC-8B35-A3644C464811}" type="slidenum">
              <a:rPr lang="en-US"/>
              <a:pPr>
                <a:defRPr/>
              </a:pPr>
              <a:t>‹#›</a:t>
            </a:fld>
            <a:endParaRPr lang="en-US" dirty="0"/>
          </a:p>
        </p:txBody>
      </p:sp>
    </p:spTree>
    <p:extLst>
      <p:ext uri="{BB962C8B-B14F-4D97-AF65-F5344CB8AC3E}">
        <p14:creationId xmlns:p14="http://schemas.microsoft.com/office/powerpoint/2010/main" val="349775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22B9-11BA-42E1-8677-7F76CE0EBE4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195181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22B9-11BA-42E1-8677-7F76CE0EBE44}"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4B82B-989B-41E6-AC09-8DFC0C1B2A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3522B9-11BA-42E1-8677-7F76CE0EBE44}"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64210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3522B9-11BA-42E1-8677-7F76CE0EBE44}" type="datetimeFigureOut">
              <a:rPr lang="en-US" smtClean="0"/>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407355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522B9-11BA-42E1-8677-7F76CE0EBE44}" type="datetimeFigureOut">
              <a:rPr lang="en-US" smtClean="0"/>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88093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3522B9-11BA-42E1-8677-7F76CE0EBE44}" type="datetimeFigureOut">
              <a:rPr lang="en-US" smtClean="0"/>
              <a:t>9/1/2017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155907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3522B9-11BA-42E1-8677-7F76CE0EBE44}" type="datetimeFigureOut">
              <a:rPr lang="en-US" smtClean="0"/>
              <a:t>9/1/2017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F4B82B-989B-41E6-AC09-8DFC0C1B2A28}" type="slidenum">
              <a:rPr lang="en-US" smtClean="0"/>
              <a:t>‹#›</a:t>
            </a:fld>
            <a:endParaRPr lang="en-US"/>
          </a:p>
        </p:txBody>
      </p:sp>
    </p:spTree>
    <p:extLst>
      <p:ext uri="{BB962C8B-B14F-4D97-AF65-F5344CB8AC3E}">
        <p14:creationId xmlns:p14="http://schemas.microsoft.com/office/powerpoint/2010/main" val="189988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3522B9-11BA-42E1-8677-7F76CE0EBE44}"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4B82B-989B-41E6-AC09-8DFC0C1B2A28}" type="slidenum">
              <a:rPr lang="en-US" smtClean="0"/>
              <a:t>‹#›</a:t>
            </a:fld>
            <a:endParaRPr lang="en-US"/>
          </a:p>
        </p:txBody>
      </p:sp>
    </p:spTree>
    <p:extLst>
      <p:ext uri="{BB962C8B-B14F-4D97-AF65-F5344CB8AC3E}">
        <p14:creationId xmlns:p14="http://schemas.microsoft.com/office/powerpoint/2010/main" val="102469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3522B9-11BA-42E1-8677-7F76CE0EBE44}" type="datetimeFigureOut">
              <a:rPr lang="en-US" smtClean="0"/>
              <a:t>9/1/2017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F4B82B-989B-41E6-AC09-8DFC0C1B2A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89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nsightprimary.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coloradoafp.org/advocacy/colorado-primary-care-collaborativ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ryan@coloradoafp.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60" y="2360293"/>
            <a:ext cx="11425184" cy="1847187"/>
          </a:xfrm>
        </p:spPr>
        <p:txBody>
          <a:bodyPr>
            <a:normAutofit/>
          </a:bodyPr>
          <a:lstStyle/>
          <a:p>
            <a:pPr algn="ctr"/>
            <a:r>
              <a:rPr lang="en-US" sz="6600" dirty="0"/>
              <a:t>Leveraging Primary Care to Improve Health and Reduce Costs</a:t>
            </a:r>
          </a:p>
        </p:txBody>
      </p:sp>
      <p:sp>
        <p:nvSpPr>
          <p:cNvPr id="3" name="Subtitle 2"/>
          <p:cNvSpPr>
            <a:spLocks noGrp="1"/>
          </p:cNvSpPr>
          <p:nvPr>
            <p:ph type="subTitle" idx="1"/>
          </p:nvPr>
        </p:nvSpPr>
        <p:spPr>
          <a:xfrm>
            <a:off x="1318648" y="4445209"/>
            <a:ext cx="10058400" cy="1582715"/>
          </a:xfrm>
        </p:spPr>
        <p:txBody>
          <a:bodyPr>
            <a:normAutofit fontScale="92500" lnSpcReduction="20000"/>
          </a:bodyPr>
          <a:lstStyle/>
          <a:p>
            <a:pPr algn="ctr"/>
            <a:r>
              <a:rPr lang="en-US" dirty="0"/>
              <a:t>new options for employer groups</a:t>
            </a:r>
          </a:p>
          <a:p>
            <a:pPr algn="ctr"/>
            <a:r>
              <a:rPr lang="en-US" dirty="0"/>
              <a:t>Presented by</a:t>
            </a:r>
          </a:p>
          <a:p>
            <a:pPr algn="ctr"/>
            <a:r>
              <a:rPr lang="en-US" dirty="0"/>
              <a:t>[Speaker Name] </a:t>
            </a:r>
          </a:p>
          <a:p>
            <a:pPr algn="ctr"/>
            <a:r>
              <a:rPr lang="en-US" dirty="0"/>
              <a:t>[Practice]</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413" y="153932"/>
            <a:ext cx="5426506" cy="1680427"/>
          </a:xfrm>
          <a:prstGeom prst="rect">
            <a:avLst/>
          </a:prstGeom>
        </p:spPr>
      </p:pic>
    </p:spTree>
    <p:extLst>
      <p:ext uri="{BB962C8B-B14F-4D97-AF65-F5344CB8AC3E}">
        <p14:creationId xmlns:p14="http://schemas.microsoft.com/office/powerpoint/2010/main" val="223435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8" name="Picture 2"/>
          <p:cNvPicPr>
            <a:picLocks noChangeArrowheads="1"/>
          </p:cNvPicPr>
          <p:nvPr/>
        </p:nvPicPr>
        <p:blipFill>
          <a:blip r:embed="rId3">
            <a:extLst>
              <a:ext uri="{28A0092B-C50C-407E-A947-70E740481C1C}">
                <a14:useLocalDpi xmlns:a14="http://schemas.microsoft.com/office/drawing/2010/main" val="0"/>
              </a:ext>
            </a:extLst>
          </a:blip>
          <a:srcRect t="20000"/>
          <a:stretch>
            <a:fillRect/>
          </a:stretch>
        </p:blipFill>
        <p:spPr bwMode="auto">
          <a:xfrm>
            <a:off x="-48684" y="2244580"/>
            <a:ext cx="12263968"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4099" name="Picture 3"/>
          <p:cNvPicPr>
            <a:picLocks noChangeArrowheads="1"/>
          </p:cNvPicPr>
          <p:nvPr/>
        </p:nvPicPr>
        <p:blipFill>
          <a:blip r:embed="rId3">
            <a:extLst>
              <a:ext uri="{28A0092B-C50C-407E-A947-70E740481C1C}">
                <a14:useLocalDpi xmlns:a14="http://schemas.microsoft.com/office/drawing/2010/main" val="0"/>
              </a:ext>
            </a:extLst>
          </a:blip>
          <a:srcRect b="77440"/>
          <a:stretch>
            <a:fillRect/>
          </a:stretch>
        </p:blipFill>
        <p:spPr bwMode="auto">
          <a:xfrm>
            <a:off x="1" y="1066800"/>
            <a:ext cx="12257617"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4102" name="AutoShape 6"/>
          <p:cNvSpPr>
            <a:spLocks/>
          </p:cNvSpPr>
          <p:nvPr/>
        </p:nvSpPr>
        <p:spPr bwMode="auto">
          <a:xfrm>
            <a:off x="6178551" y="1347788"/>
            <a:ext cx="203200" cy="1223962"/>
          </a:xfrm>
          <a:custGeom>
            <a:avLst/>
            <a:gdLst>
              <a:gd name="T0" fmla="*/ 2147483647 w 21600"/>
              <a:gd name="T1" fmla="*/ 0 h 21600"/>
              <a:gd name="T2" fmla="*/ 0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9671" y="0"/>
                  <a:pt x="0" y="806"/>
                  <a:pt x="0" y="1800"/>
                </a:cubicBezTo>
                <a:lnTo>
                  <a:pt x="0" y="19800"/>
                </a:lnTo>
                <a:cubicBezTo>
                  <a:pt x="0" y="20794"/>
                  <a:pt x="9671" y="21600"/>
                  <a:pt x="21600" y="21600"/>
                </a:cubicBezTo>
              </a:path>
            </a:pathLst>
          </a:cu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4103" name="AutoShape 7"/>
          <p:cNvSpPr>
            <a:spLocks/>
          </p:cNvSpPr>
          <p:nvPr/>
        </p:nvSpPr>
        <p:spPr bwMode="auto">
          <a:xfrm>
            <a:off x="6178551" y="2589213"/>
            <a:ext cx="131233" cy="3429000"/>
          </a:xfrm>
          <a:custGeom>
            <a:avLst/>
            <a:gdLst>
              <a:gd name="T0" fmla="*/ 2147483647 w 21600"/>
              <a:gd name="T1" fmla="*/ 0 h 21600"/>
              <a:gd name="T2" fmla="*/ 0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9671" y="0"/>
                  <a:pt x="0" y="806"/>
                  <a:pt x="0" y="1800"/>
                </a:cubicBezTo>
                <a:lnTo>
                  <a:pt x="0" y="19800"/>
                </a:lnTo>
                <a:cubicBezTo>
                  <a:pt x="0" y="20794"/>
                  <a:pt x="9671" y="21600"/>
                  <a:pt x="21600" y="21600"/>
                </a:cubicBezTo>
              </a:path>
            </a:pathLst>
          </a:cu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4106" name="Rectangle 10"/>
          <p:cNvSpPr>
            <a:spLocks/>
          </p:cNvSpPr>
          <p:nvPr/>
        </p:nvSpPr>
        <p:spPr bwMode="auto">
          <a:xfrm>
            <a:off x="6584951" y="1066801"/>
            <a:ext cx="5344583"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576" tIns="53576" rIns="94215" bIns="53576"/>
          <a:lstStyle/>
          <a:p>
            <a:pPr marL="39688" defTabSz="642938">
              <a:lnSpc>
                <a:spcPct val="90000"/>
              </a:lnSpc>
              <a:spcBef>
                <a:spcPts val="1550"/>
              </a:spcBef>
            </a:pPr>
            <a:r>
              <a:rPr lang="en-US" sz="2800">
                <a:solidFill>
                  <a:schemeClr val="bg1"/>
                </a:solidFill>
                <a:latin typeface="Futura Std Medium Oblique" charset="0"/>
                <a:sym typeface="Futura Std Medium Oblique" charset="0"/>
              </a:rPr>
              <a:t>Personal Health Costs</a:t>
            </a:r>
          </a:p>
          <a:p>
            <a:pPr marL="39688" defTabSz="642938">
              <a:lnSpc>
                <a:spcPct val="90000"/>
              </a:lnSpc>
            </a:pPr>
            <a:r>
              <a:rPr lang="en-US">
                <a:solidFill>
                  <a:schemeClr val="bg1"/>
                </a:solidFill>
                <a:latin typeface="Futura Std Medium" charset="0"/>
                <a:sym typeface="Futura Std Medium" charset="0"/>
              </a:rPr>
              <a:t>Medical Care</a:t>
            </a:r>
          </a:p>
          <a:p>
            <a:pPr marL="39688" defTabSz="642938">
              <a:lnSpc>
                <a:spcPct val="90000"/>
              </a:lnSpc>
            </a:pPr>
            <a:r>
              <a:rPr lang="en-US">
                <a:solidFill>
                  <a:schemeClr val="bg1"/>
                </a:solidFill>
                <a:latin typeface="Futura Std Medium" charset="0"/>
                <a:sym typeface="Futura Std Medium" charset="0"/>
              </a:rPr>
              <a:t>Pharmaceutical costs</a:t>
            </a:r>
          </a:p>
          <a:p>
            <a:pPr marL="39688" defTabSz="642938">
              <a:lnSpc>
                <a:spcPct val="90000"/>
              </a:lnSpc>
            </a:pPr>
            <a:r>
              <a:rPr lang="en-US">
                <a:solidFill>
                  <a:srgbClr val="FFFF00"/>
                </a:solidFill>
                <a:latin typeface="Futura Std Medium" charset="0"/>
                <a:sym typeface="Futura Std Medium" charset="0"/>
              </a:rPr>
              <a:t>Workers</a:t>
            </a:r>
            <a:r>
              <a:rPr lang="ja-JP" altLang="en-US">
                <a:solidFill>
                  <a:srgbClr val="FFFF00"/>
                </a:solidFill>
                <a:latin typeface="Futura Std Medium" charset="0"/>
                <a:sym typeface="Futura Std Medium" charset="0"/>
              </a:rPr>
              <a:t>’</a:t>
            </a:r>
            <a:r>
              <a:rPr lang="en-US">
                <a:solidFill>
                  <a:srgbClr val="FFFF00"/>
                </a:solidFill>
                <a:latin typeface="Futura Std Medium" charset="0"/>
                <a:sym typeface="Futura Std Medium" charset="0"/>
              </a:rPr>
              <a:t> Compensation Costs</a:t>
            </a:r>
          </a:p>
        </p:txBody>
      </p:sp>
      <p:sp>
        <p:nvSpPr>
          <p:cNvPr id="644107" name="Rectangle 11"/>
          <p:cNvSpPr>
            <a:spLocks/>
          </p:cNvSpPr>
          <p:nvPr/>
        </p:nvSpPr>
        <p:spPr bwMode="auto">
          <a:xfrm>
            <a:off x="6690785" y="2822576"/>
            <a:ext cx="4262967"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576" tIns="53576" rIns="94215" bIns="53576"/>
          <a:lstStyle/>
          <a:p>
            <a:pPr marL="39688" defTabSz="642938">
              <a:spcBef>
                <a:spcPts val="1550"/>
              </a:spcBef>
            </a:pPr>
            <a:r>
              <a:rPr lang="en-US" sz="2800">
                <a:solidFill>
                  <a:schemeClr val="bg1"/>
                </a:solidFill>
                <a:latin typeface="Futura Std Medium Oblique" charset="0"/>
                <a:sym typeface="Futura Std Medium Oblique" charset="0"/>
              </a:rPr>
              <a:t>Productivity Costs</a:t>
            </a:r>
          </a:p>
        </p:txBody>
      </p:sp>
      <p:sp>
        <p:nvSpPr>
          <p:cNvPr id="644108" name="Rectangle 12"/>
          <p:cNvSpPr>
            <a:spLocks/>
          </p:cNvSpPr>
          <p:nvPr/>
        </p:nvSpPr>
        <p:spPr bwMode="auto">
          <a:xfrm>
            <a:off x="6667500" y="4251326"/>
            <a:ext cx="249978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576" tIns="53576" rIns="94215" bIns="53576"/>
          <a:lstStyle/>
          <a:p>
            <a:pPr marL="39688" defTabSz="642938">
              <a:spcBef>
                <a:spcPts val="1350"/>
              </a:spcBef>
            </a:pPr>
            <a:r>
              <a:rPr lang="en-US" sz="2000" dirty="0">
                <a:solidFill>
                  <a:schemeClr val="bg1"/>
                </a:solidFill>
                <a:latin typeface="Futura Std Medium" charset="0"/>
                <a:sym typeface="Futura Std Medium" charset="0"/>
              </a:rPr>
              <a:t>Presenteeism</a:t>
            </a:r>
          </a:p>
        </p:txBody>
      </p:sp>
      <p:sp>
        <p:nvSpPr>
          <p:cNvPr id="644109" name="Rectangle 13"/>
          <p:cNvSpPr>
            <a:spLocks/>
          </p:cNvSpPr>
          <p:nvPr/>
        </p:nvSpPr>
        <p:spPr bwMode="auto">
          <a:xfrm>
            <a:off x="7600952" y="4318001"/>
            <a:ext cx="4286249"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576" tIns="53576" rIns="94215" bIns="53576"/>
          <a:lstStyle/>
          <a:p>
            <a:pPr marL="39688" algn="r" defTabSz="642938"/>
            <a:r>
              <a:rPr lang="en-US" sz="1400" b="1">
                <a:solidFill>
                  <a:srgbClr val="FFFF00"/>
                </a:solidFill>
                <a:latin typeface="Futura Std Medium" charset="0"/>
                <a:sym typeface="Futura Std Medium" charset="0"/>
              </a:rPr>
              <a:t>Overtime</a:t>
            </a:r>
          </a:p>
          <a:p>
            <a:pPr marL="39688" algn="r" defTabSz="642938"/>
            <a:r>
              <a:rPr lang="en-US" sz="1400" b="1">
                <a:solidFill>
                  <a:srgbClr val="FFFF00"/>
                </a:solidFill>
                <a:latin typeface="Futura Std Medium" charset="0"/>
                <a:sym typeface="Futura Std Medium" charset="0"/>
              </a:rPr>
              <a:t>Turnover</a:t>
            </a:r>
          </a:p>
          <a:p>
            <a:pPr marL="39688" algn="r" defTabSz="642938"/>
            <a:r>
              <a:rPr lang="en-US" sz="1400" b="1">
                <a:solidFill>
                  <a:srgbClr val="FFFF00"/>
                </a:solidFill>
                <a:latin typeface="Futura Std Medium" charset="0"/>
                <a:sym typeface="Futura Std Medium" charset="0"/>
              </a:rPr>
              <a:t>Temporary Staffing</a:t>
            </a:r>
          </a:p>
          <a:p>
            <a:pPr marL="39688" algn="r" defTabSz="642938"/>
            <a:r>
              <a:rPr lang="en-US" sz="1400" b="1">
                <a:solidFill>
                  <a:srgbClr val="FFFF00"/>
                </a:solidFill>
                <a:latin typeface="Futura Std Medium" charset="0"/>
                <a:sym typeface="Futura Std Medium" charset="0"/>
              </a:rPr>
              <a:t>Administrative Costs</a:t>
            </a:r>
          </a:p>
          <a:p>
            <a:pPr marL="39688" algn="r" defTabSz="642938"/>
            <a:r>
              <a:rPr lang="en-US" sz="1400" b="1">
                <a:solidFill>
                  <a:srgbClr val="FFFF00"/>
                </a:solidFill>
                <a:latin typeface="Futura Std Medium" charset="0"/>
                <a:sym typeface="Futura Std Medium" charset="0"/>
              </a:rPr>
              <a:t>Replacement Training</a:t>
            </a:r>
          </a:p>
          <a:p>
            <a:pPr marL="39688" algn="r" defTabSz="642938"/>
            <a:r>
              <a:rPr lang="en-US" sz="1400" b="1">
                <a:solidFill>
                  <a:srgbClr val="FFFF00"/>
                </a:solidFill>
                <a:latin typeface="Futura Std Medium" charset="0"/>
                <a:sym typeface="Futura Std Medium" charset="0"/>
              </a:rPr>
              <a:t>Off-Site Travel for Care </a:t>
            </a:r>
          </a:p>
          <a:p>
            <a:pPr marL="39688" algn="r" defTabSz="642938"/>
            <a:r>
              <a:rPr lang="en-US" sz="1400" b="1">
                <a:solidFill>
                  <a:srgbClr val="FFFF00"/>
                </a:solidFill>
                <a:latin typeface="Futura Std Medium" charset="0"/>
                <a:sym typeface="Futura Std Medium" charset="0"/>
              </a:rPr>
              <a:t>Customer Dissatisfaction</a:t>
            </a:r>
          </a:p>
          <a:p>
            <a:pPr marL="39688" algn="r" defTabSz="642938"/>
            <a:r>
              <a:rPr lang="en-US" sz="1400" b="1">
                <a:solidFill>
                  <a:srgbClr val="FFFF00"/>
                </a:solidFill>
                <a:latin typeface="Futura Std Medium" charset="0"/>
                <a:sym typeface="Futura Std Medium" charset="0"/>
              </a:rPr>
              <a:t>Variable Product Quality</a:t>
            </a:r>
          </a:p>
        </p:txBody>
      </p:sp>
      <p:sp>
        <p:nvSpPr>
          <p:cNvPr id="644111" name="Rectangle 15"/>
          <p:cNvSpPr>
            <a:spLocks/>
          </p:cNvSpPr>
          <p:nvPr/>
        </p:nvSpPr>
        <p:spPr bwMode="auto">
          <a:xfrm>
            <a:off x="6739467" y="3378201"/>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576" tIns="53576" rIns="94215" bIns="53576"/>
          <a:lstStyle/>
          <a:p>
            <a:pPr marL="39688" defTabSz="642938"/>
            <a:r>
              <a:rPr lang="en-US" sz="2000">
                <a:solidFill>
                  <a:schemeClr val="bg1"/>
                </a:solidFill>
                <a:latin typeface="Futura Std Medium" charset="0"/>
                <a:sym typeface="Futura Std Medium" charset="0"/>
              </a:rPr>
              <a:t>Absenteeism</a:t>
            </a:r>
          </a:p>
        </p:txBody>
      </p:sp>
      <p:sp>
        <p:nvSpPr>
          <p:cNvPr id="644113" name="Rectangle 17"/>
          <p:cNvSpPr>
            <a:spLocks/>
          </p:cNvSpPr>
          <p:nvPr/>
        </p:nvSpPr>
        <p:spPr bwMode="auto">
          <a:xfrm>
            <a:off x="9182100" y="3435351"/>
            <a:ext cx="2762251"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576" tIns="53576" rIns="94215" bIns="53576" anchor="ctr"/>
          <a:lstStyle/>
          <a:p>
            <a:pPr marL="39688" algn="r" defTabSz="642938"/>
            <a:r>
              <a:rPr lang="en-US" sz="1400" b="1">
                <a:solidFill>
                  <a:srgbClr val="FFFF00"/>
                </a:solidFill>
                <a:latin typeface="Futura Std Medium" charset="0"/>
                <a:sym typeface="Futura Std Medium" charset="0"/>
              </a:rPr>
              <a:t>Short-term Disability Long-term Disability</a:t>
            </a:r>
          </a:p>
        </p:txBody>
      </p:sp>
      <p:sp>
        <p:nvSpPr>
          <p:cNvPr id="8204" name="Rectangle 19"/>
          <p:cNvSpPr>
            <a:spLocks noGrp="1" noChangeArrowheads="1"/>
          </p:cNvSpPr>
          <p:nvPr>
            <p:ph type="title" idx="4294967295"/>
          </p:nvPr>
        </p:nvSpPr>
        <p:spPr>
          <a:xfrm>
            <a:off x="304800" y="76200"/>
            <a:ext cx="11582400" cy="914400"/>
          </a:xfrm>
        </p:spPr>
        <p:txBody>
          <a:bodyPr anchor="ctr">
            <a:normAutofit/>
          </a:bodyPr>
          <a:lstStyle/>
          <a:p>
            <a:pPr algn="ctr"/>
            <a:r>
              <a:rPr lang="en-US" dirty="0"/>
              <a:t>The Cost of Poor Health to Employers</a:t>
            </a:r>
          </a:p>
        </p:txBody>
      </p:sp>
      <p:sp>
        <p:nvSpPr>
          <p:cNvPr id="8205" name="Text Box 21"/>
          <p:cNvSpPr txBox="1">
            <a:spLocks noChangeArrowheads="1"/>
          </p:cNvSpPr>
          <p:nvPr/>
        </p:nvSpPr>
        <p:spPr bwMode="auto">
          <a:xfrm>
            <a:off x="2133600" y="2362201"/>
            <a:ext cx="4064000" cy="11906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a:r>
              <a:rPr lang="en-US" b="1" dirty="0">
                <a:solidFill>
                  <a:srgbClr val="CCECFF"/>
                </a:solidFill>
                <a:latin typeface="Calibri" charset="0"/>
                <a:ea typeface="MS PGothic" charset="0"/>
                <a:cs typeface="MS PGothic" charset="0"/>
              </a:rPr>
              <a:t>Iceberg </a:t>
            </a:r>
          </a:p>
          <a:p>
            <a:pPr algn="ctr"/>
            <a:r>
              <a:rPr lang="en-US" b="1" dirty="0">
                <a:solidFill>
                  <a:srgbClr val="CCECFF"/>
                </a:solidFill>
                <a:latin typeface="Calibri" charset="0"/>
                <a:ea typeface="MS PGothic" charset="0"/>
                <a:cs typeface="MS PGothic" charset="0"/>
              </a:rPr>
              <a:t>of Additional Costs to Employers from Poor Health </a:t>
            </a:r>
          </a:p>
          <a:p>
            <a:pPr algn="ctr"/>
            <a:endParaRPr lang="en-US" b="1" dirty="0">
              <a:solidFill>
                <a:srgbClr val="CCECFF"/>
              </a:solidFill>
              <a:latin typeface="Calibri" charset="0"/>
              <a:ea typeface="MS PGothic" charset="0"/>
              <a:cs typeface="MS PGothic" charset="0"/>
            </a:endParaRPr>
          </a:p>
        </p:txBody>
      </p:sp>
      <p:sp>
        <p:nvSpPr>
          <p:cNvPr id="8206" name="Text Box 36"/>
          <p:cNvSpPr txBox="1">
            <a:spLocks noChangeArrowheads="1"/>
          </p:cNvSpPr>
          <p:nvPr/>
        </p:nvSpPr>
        <p:spPr bwMode="auto">
          <a:xfrm>
            <a:off x="101600" y="6488114"/>
            <a:ext cx="11988800"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r>
              <a:rPr lang="en-US" sz="900" b="1">
                <a:solidFill>
                  <a:schemeClr val="bg1"/>
                </a:solidFill>
                <a:latin typeface="Calibri" charset="0"/>
                <a:ea typeface="MS PGothic" charset="0"/>
                <a:cs typeface="MS PGothic" charset="0"/>
              </a:rPr>
              <a:t>Sources: </a:t>
            </a:r>
            <a:r>
              <a:rPr lang="en-US" sz="900">
                <a:solidFill>
                  <a:schemeClr val="bg1"/>
                </a:solidFill>
                <a:latin typeface="Calibri" charset="0"/>
                <a:ea typeface="MS PGothic" charset="0"/>
                <a:cs typeface="MS PGothic" charset="0"/>
              </a:rPr>
              <a:t>Loeppke, R., et al., "Health and Productivity as a Business Strategy: A Multi-Employer Study", JOEM.2009; 51(4):411-428. </a:t>
            </a:r>
            <a:r>
              <a:rPr lang="en-US" sz="900" b="1">
                <a:solidFill>
                  <a:schemeClr val="bg1"/>
                </a:solidFill>
                <a:latin typeface="Calibri" charset="0"/>
                <a:ea typeface="MS PGothic" charset="0"/>
                <a:cs typeface="MS PGothic" charset="0"/>
              </a:rPr>
              <a:t>and Edington DW, Burton WN. </a:t>
            </a:r>
            <a:r>
              <a:rPr lang="en-US" sz="900" b="1" i="1">
                <a:solidFill>
                  <a:schemeClr val="bg1"/>
                </a:solidFill>
                <a:latin typeface="Calibri" charset="0"/>
                <a:ea typeface="MS PGothic" charset="0"/>
                <a:cs typeface="MS PGothic" charset="0"/>
              </a:rPr>
              <a:t>Health and Productivit</a:t>
            </a:r>
            <a:r>
              <a:rPr lang="en-US" sz="900" b="1">
                <a:solidFill>
                  <a:schemeClr val="bg1"/>
                </a:solidFill>
                <a:latin typeface="Calibri" charset="0"/>
                <a:ea typeface="MS PGothic" charset="0"/>
                <a:cs typeface="MS PGothic" charset="0"/>
              </a:rPr>
              <a:t>y. In McCunney RJ, Editor. </a:t>
            </a:r>
            <a:r>
              <a:rPr lang="en-US" sz="900" b="1" u="sng">
                <a:solidFill>
                  <a:schemeClr val="bg1"/>
                </a:solidFill>
                <a:latin typeface="Calibri" charset="0"/>
                <a:ea typeface="MS PGothic" charset="0"/>
                <a:cs typeface="MS PGothic" charset="0"/>
              </a:rPr>
              <a:t>A Practical Approach to Occupational and Environmental Medicine.</a:t>
            </a:r>
            <a:r>
              <a:rPr lang="en-US" sz="900" b="1">
                <a:solidFill>
                  <a:schemeClr val="bg1"/>
                </a:solidFill>
                <a:latin typeface="Calibri" charset="0"/>
                <a:ea typeface="MS PGothic" charset="0"/>
                <a:cs typeface="MS PGothic" charset="0"/>
              </a:rPr>
              <a:t> 3rd edition. Philadelphia, PA. Lippincott, Williams and Wilkens; 2003: 40-152</a:t>
            </a:r>
          </a:p>
        </p:txBody>
      </p:sp>
      <p:sp>
        <p:nvSpPr>
          <p:cNvPr id="8207" name="Rectangle 9"/>
          <p:cNvSpPr>
            <a:spLocks/>
          </p:cNvSpPr>
          <p:nvPr/>
        </p:nvSpPr>
        <p:spPr bwMode="auto">
          <a:xfrm rot="-5400000">
            <a:off x="5905765" y="3035036"/>
            <a:ext cx="992188" cy="408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53576" tIns="53576" rIns="94215" bIns="53576" anchor="ctr"/>
          <a:lstStyle/>
          <a:p>
            <a:pPr marL="39688" algn="ctr" defTabSz="642938">
              <a:spcBef>
                <a:spcPts val="1050"/>
              </a:spcBef>
            </a:pPr>
            <a:r>
              <a:rPr lang="en-US" sz="2100" b="1">
                <a:solidFill>
                  <a:schemeClr val="bg1"/>
                </a:solidFill>
                <a:latin typeface="Futura Std Medium" charset="0"/>
                <a:ea typeface="MS PGothic" charset="0"/>
                <a:cs typeface="MS PGothic" charset="0"/>
                <a:sym typeface="Futura Std Medium" charset="0"/>
              </a:rPr>
              <a:t>70%</a:t>
            </a:r>
          </a:p>
        </p:txBody>
      </p:sp>
      <p:sp>
        <p:nvSpPr>
          <p:cNvPr id="8208" name="Rectangle 8"/>
          <p:cNvSpPr>
            <a:spLocks/>
          </p:cNvSpPr>
          <p:nvPr/>
        </p:nvSpPr>
        <p:spPr bwMode="auto">
          <a:xfrm rot="-5400000">
            <a:off x="5926402" y="1617399"/>
            <a:ext cx="747713" cy="408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53576" tIns="53576" rIns="94215" bIns="53576"/>
          <a:lstStyle/>
          <a:p>
            <a:pPr marL="39688" algn="ctr" defTabSz="642938">
              <a:spcBef>
                <a:spcPts val="1050"/>
              </a:spcBef>
            </a:pPr>
            <a:r>
              <a:rPr lang="en-US" sz="2100" b="1">
                <a:solidFill>
                  <a:schemeClr val="bg1"/>
                </a:solidFill>
                <a:latin typeface="Futura Std Medium" charset="0"/>
                <a:ea typeface="MS PGothic" charset="0"/>
                <a:cs typeface="MS PGothic" charset="0"/>
                <a:sym typeface="Futura Std Medium" charset="0"/>
              </a:rPr>
              <a:t>30%</a:t>
            </a:r>
          </a:p>
        </p:txBody>
      </p:sp>
    </p:spTree>
    <p:extLst>
      <p:ext uri="{BB962C8B-B14F-4D97-AF65-F5344CB8AC3E}">
        <p14:creationId xmlns:p14="http://schemas.microsoft.com/office/powerpoint/2010/main" val="3260017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4099"/>
                                        </p:tgtEl>
                                        <p:attrNameLst>
                                          <p:attrName>style.visibility</p:attrName>
                                        </p:attrNameLst>
                                      </p:cBhvr>
                                      <p:to>
                                        <p:strVal val="visible"/>
                                      </p:to>
                                    </p:set>
                                    <p:animEffect transition="in" filter="wipe(up)">
                                      <p:cBhvr>
                                        <p:cTn id="7" dur="500"/>
                                        <p:tgtEl>
                                          <p:spTgt spid="64409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44102"/>
                                        </p:tgtEl>
                                        <p:attrNameLst>
                                          <p:attrName>style.visibility</p:attrName>
                                        </p:attrNameLst>
                                      </p:cBhvr>
                                      <p:to>
                                        <p:strVal val="visible"/>
                                      </p:to>
                                    </p:set>
                                    <p:anim calcmode="lin" valueType="num">
                                      <p:cBhvr additive="base">
                                        <p:cTn id="11" dur="500" fill="hold"/>
                                        <p:tgtEl>
                                          <p:spTgt spid="644102"/>
                                        </p:tgtEl>
                                        <p:attrNameLst>
                                          <p:attrName>ppt_x</p:attrName>
                                        </p:attrNameLst>
                                      </p:cBhvr>
                                      <p:tavLst>
                                        <p:tav tm="0">
                                          <p:val>
                                            <p:strVal val="0-#ppt_w/2"/>
                                          </p:val>
                                        </p:tav>
                                        <p:tav tm="100000">
                                          <p:val>
                                            <p:strVal val="#ppt_x"/>
                                          </p:val>
                                        </p:tav>
                                      </p:tavLst>
                                    </p:anim>
                                    <p:anim calcmode="lin" valueType="num">
                                      <p:cBhvr additive="base">
                                        <p:cTn id="12" dur="500" fill="hold"/>
                                        <p:tgtEl>
                                          <p:spTgt spid="64410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iterate>
                                    <p:tmPct val="10000"/>
                                  </p:iterate>
                                  <p:childTnLst>
                                    <p:set>
                                      <p:cBhvr>
                                        <p:cTn id="15" dur="1" fill="hold">
                                          <p:stCondLst>
                                            <p:cond delay="0"/>
                                          </p:stCondLst>
                                        </p:cTn>
                                        <p:tgtEl>
                                          <p:spTgt spid="644106"/>
                                        </p:tgtEl>
                                        <p:attrNameLst>
                                          <p:attrName>style.visibility</p:attrName>
                                        </p:attrNameLst>
                                      </p:cBhvr>
                                      <p:to>
                                        <p:strVal val="visible"/>
                                      </p:to>
                                    </p:set>
                                    <p:anim calcmode="lin" valueType="num">
                                      <p:cBhvr additive="base">
                                        <p:cTn id="16" dur="75" fill="hold"/>
                                        <p:tgtEl>
                                          <p:spTgt spid="644106"/>
                                        </p:tgtEl>
                                        <p:attrNameLst>
                                          <p:attrName>ppt_x</p:attrName>
                                        </p:attrNameLst>
                                      </p:cBhvr>
                                      <p:tavLst>
                                        <p:tav tm="0">
                                          <p:val>
                                            <p:strVal val="1+#ppt_w/2"/>
                                          </p:val>
                                        </p:tav>
                                        <p:tav tm="100000">
                                          <p:val>
                                            <p:strVal val="#ppt_x"/>
                                          </p:val>
                                        </p:tav>
                                      </p:tavLst>
                                    </p:anim>
                                    <p:anim calcmode="lin" valueType="num">
                                      <p:cBhvr additive="base">
                                        <p:cTn id="17" dur="75" fill="hold"/>
                                        <p:tgtEl>
                                          <p:spTgt spid="64410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44098"/>
                                        </p:tgtEl>
                                        <p:attrNameLst>
                                          <p:attrName>style.visibility</p:attrName>
                                        </p:attrNameLst>
                                      </p:cBhvr>
                                      <p:to>
                                        <p:strVal val="visible"/>
                                      </p:to>
                                    </p:set>
                                    <p:animEffect transition="in" filter="wipe(up)">
                                      <p:cBhvr>
                                        <p:cTn id="22" dur="500"/>
                                        <p:tgtEl>
                                          <p:spTgt spid="644098"/>
                                        </p:tgtEl>
                                      </p:cBhvr>
                                    </p:animEffect>
                                  </p:childTnLst>
                                </p:cTn>
                              </p:par>
                            </p:childTnLst>
                          </p:cTn>
                        </p:par>
                        <p:par>
                          <p:cTn id="23" fill="hold" nodeType="afterGroup">
                            <p:stCondLst>
                              <p:cond delay="500"/>
                            </p:stCondLst>
                            <p:childTnLst>
                              <p:par>
                                <p:cTn id="24" presetID="2" presetClass="entr" presetSubtype="8" fill="hold" grpId="0" nodeType="afterEffect">
                                  <p:stCondLst>
                                    <p:cond delay="0"/>
                                  </p:stCondLst>
                                  <p:iterate>
                                    <p:tmPct val="10000"/>
                                  </p:iterate>
                                  <p:childTnLst>
                                    <p:set>
                                      <p:cBhvr>
                                        <p:cTn id="25" dur="1" fill="hold">
                                          <p:stCondLst>
                                            <p:cond delay="0"/>
                                          </p:stCondLst>
                                        </p:cTn>
                                        <p:tgtEl>
                                          <p:spTgt spid="644103"/>
                                        </p:tgtEl>
                                        <p:attrNameLst>
                                          <p:attrName>style.visibility</p:attrName>
                                        </p:attrNameLst>
                                      </p:cBhvr>
                                      <p:to>
                                        <p:strVal val="visible"/>
                                      </p:to>
                                    </p:set>
                                    <p:anim calcmode="lin" valueType="num">
                                      <p:cBhvr additive="base">
                                        <p:cTn id="26" dur="75" fill="hold"/>
                                        <p:tgtEl>
                                          <p:spTgt spid="644103"/>
                                        </p:tgtEl>
                                        <p:attrNameLst>
                                          <p:attrName>ppt_x</p:attrName>
                                        </p:attrNameLst>
                                      </p:cBhvr>
                                      <p:tavLst>
                                        <p:tav tm="0">
                                          <p:val>
                                            <p:strVal val="0-#ppt_w/2"/>
                                          </p:val>
                                        </p:tav>
                                        <p:tav tm="100000">
                                          <p:val>
                                            <p:strVal val="#ppt_x"/>
                                          </p:val>
                                        </p:tav>
                                      </p:tavLst>
                                    </p:anim>
                                    <p:anim calcmode="lin" valueType="num">
                                      <p:cBhvr additive="base">
                                        <p:cTn id="27" dur="75" fill="hold"/>
                                        <p:tgtEl>
                                          <p:spTgt spid="64410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75"/>
                            </p:stCondLst>
                            <p:childTnLst>
                              <p:par>
                                <p:cTn id="29" presetID="2" presetClass="entr" presetSubtype="2" fill="hold" grpId="0" nodeType="afterEffect">
                                  <p:stCondLst>
                                    <p:cond delay="0"/>
                                  </p:stCondLst>
                                  <p:iterate>
                                    <p:tmPct val="10000"/>
                                  </p:iterate>
                                  <p:childTnLst>
                                    <p:set>
                                      <p:cBhvr>
                                        <p:cTn id="30" dur="1" fill="hold">
                                          <p:stCondLst>
                                            <p:cond delay="0"/>
                                          </p:stCondLst>
                                        </p:cTn>
                                        <p:tgtEl>
                                          <p:spTgt spid="644107"/>
                                        </p:tgtEl>
                                        <p:attrNameLst>
                                          <p:attrName>style.visibility</p:attrName>
                                        </p:attrNameLst>
                                      </p:cBhvr>
                                      <p:to>
                                        <p:strVal val="visible"/>
                                      </p:to>
                                    </p:set>
                                    <p:anim calcmode="lin" valueType="num">
                                      <p:cBhvr additive="base">
                                        <p:cTn id="31" dur="75" fill="hold"/>
                                        <p:tgtEl>
                                          <p:spTgt spid="644107"/>
                                        </p:tgtEl>
                                        <p:attrNameLst>
                                          <p:attrName>ppt_x</p:attrName>
                                        </p:attrNameLst>
                                      </p:cBhvr>
                                      <p:tavLst>
                                        <p:tav tm="0">
                                          <p:val>
                                            <p:strVal val="1+#ppt_w/2"/>
                                          </p:val>
                                        </p:tav>
                                        <p:tav tm="100000">
                                          <p:val>
                                            <p:strVal val="#ppt_x"/>
                                          </p:val>
                                        </p:tav>
                                      </p:tavLst>
                                    </p:anim>
                                    <p:anim calcmode="lin" valueType="num">
                                      <p:cBhvr additive="base">
                                        <p:cTn id="32" dur="75" fill="hold"/>
                                        <p:tgtEl>
                                          <p:spTgt spid="6441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iterate>
                                    <p:tmPct val="10000"/>
                                  </p:iterate>
                                  <p:childTnLst>
                                    <p:set>
                                      <p:cBhvr>
                                        <p:cTn id="36" dur="1" fill="hold">
                                          <p:stCondLst>
                                            <p:cond delay="0"/>
                                          </p:stCondLst>
                                        </p:cTn>
                                        <p:tgtEl>
                                          <p:spTgt spid="644111"/>
                                        </p:tgtEl>
                                        <p:attrNameLst>
                                          <p:attrName>style.visibility</p:attrName>
                                        </p:attrNameLst>
                                      </p:cBhvr>
                                      <p:to>
                                        <p:strVal val="visible"/>
                                      </p:to>
                                    </p:set>
                                    <p:anim calcmode="lin" valueType="num">
                                      <p:cBhvr additive="base">
                                        <p:cTn id="37" dur="75" fill="hold"/>
                                        <p:tgtEl>
                                          <p:spTgt spid="644111"/>
                                        </p:tgtEl>
                                        <p:attrNameLst>
                                          <p:attrName>ppt_x</p:attrName>
                                        </p:attrNameLst>
                                      </p:cBhvr>
                                      <p:tavLst>
                                        <p:tav tm="0">
                                          <p:val>
                                            <p:strVal val="1+#ppt_w/2"/>
                                          </p:val>
                                        </p:tav>
                                        <p:tav tm="100000">
                                          <p:val>
                                            <p:strVal val="#ppt_x"/>
                                          </p:val>
                                        </p:tav>
                                      </p:tavLst>
                                    </p:anim>
                                    <p:anim calcmode="lin" valueType="num">
                                      <p:cBhvr additive="base">
                                        <p:cTn id="38" dur="75" fill="hold"/>
                                        <p:tgtEl>
                                          <p:spTgt spid="644111"/>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5"/>
                            </p:stCondLst>
                            <p:childTnLst>
                              <p:par>
                                <p:cTn id="40" presetID="23" presetClass="entr" presetSubtype="32" fill="hold" grpId="0" nodeType="afterEffect">
                                  <p:stCondLst>
                                    <p:cond delay="0"/>
                                  </p:stCondLst>
                                  <p:iterate>
                                    <p:tmPct val="10000"/>
                                  </p:iterate>
                                  <p:childTnLst>
                                    <p:set>
                                      <p:cBhvr>
                                        <p:cTn id="41" dur="1" fill="hold">
                                          <p:stCondLst>
                                            <p:cond delay="0"/>
                                          </p:stCondLst>
                                        </p:cTn>
                                        <p:tgtEl>
                                          <p:spTgt spid="644113"/>
                                        </p:tgtEl>
                                        <p:attrNameLst>
                                          <p:attrName>style.visibility</p:attrName>
                                        </p:attrNameLst>
                                      </p:cBhvr>
                                      <p:to>
                                        <p:strVal val="visible"/>
                                      </p:to>
                                    </p:set>
                                    <p:anim calcmode="lin" valueType="num">
                                      <p:cBhvr>
                                        <p:cTn id="42" dur="75" fill="hold"/>
                                        <p:tgtEl>
                                          <p:spTgt spid="644113"/>
                                        </p:tgtEl>
                                        <p:attrNameLst>
                                          <p:attrName>ppt_w</p:attrName>
                                        </p:attrNameLst>
                                      </p:cBhvr>
                                      <p:tavLst>
                                        <p:tav tm="0">
                                          <p:val>
                                            <p:strVal val="4*#ppt_w"/>
                                          </p:val>
                                        </p:tav>
                                        <p:tav tm="100000">
                                          <p:val>
                                            <p:strVal val="#ppt_w"/>
                                          </p:val>
                                        </p:tav>
                                      </p:tavLst>
                                    </p:anim>
                                    <p:anim calcmode="lin" valueType="num">
                                      <p:cBhvr>
                                        <p:cTn id="43" dur="75" fill="hold"/>
                                        <p:tgtEl>
                                          <p:spTgt spid="644113"/>
                                        </p:tgtEl>
                                        <p:attrNameLst>
                                          <p:attrName>ppt_h</p:attrName>
                                        </p:attrNameLst>
                                      </p:cBhvr>
                                      <p:tavLst>
                                        <p:tav tm="0">
                                          <p:val>
                                            <p:strVal val="4*#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iterate>
                                    <p:tmPct val="10000"/>
                                  </p:iterate>
                                  <p:childTnLst>
                                    <p:set>
                                      <p:cBhvr>
                                        <p:cTn id="47" dur="1" fill="hold">
                                          <p:stCondLst>
                                            <p:cond delay="0"/>
                                          </p:stCondLst>
                                        </p:cTn>
                                        <p:tgtEl>
                                          <p:spTgt spid="644108"/>
                                        </p:tgtEl>
                                        <p:attrNameLst>
                                          <p:attrName>style.visibility</p:attrName>
                                        </p:attrNameLst>
                                      </p:cBhvr>
                                      <p:to>
                                        <p:strVal val="visible"/>
                                      </p:to>
                                    </p:set>
                                    <p:anim calcmode="lin" valueType="num">
                                      <p:cBhvr additive="base">
                                        <p:cTn id="48" dur="75" fill="hold"/>
                                        <p:tgtEl>
                                          <p:spTgt spid="644108"/>
                                        </p:tgtEl>
                                        <p:attrNameLst>
                                          <p:attrName>ppt_x</p:attrName>
                                        </p:attrNameLst>
                                      </p:cBhvr>
                                      <p:tavLst>
                                        <p:tav tm="0">
                                          <p:val>
                                            <p:strVal val="1+#ppt_w/2"/>
                                          </p:val>
                                        </p:tav>
                                        <p:tav tm="100000">
                                          <p:val>
                                            <p:strVal val="#ppt_x"/>
                                          </p:val>
                                        </p:tav>
                                      </p:tavLst>
                                    </p:anim>
                                    <p:anim calcmode="lin" valueType="num">
                                      <p:cBhvr additive="base">
                                        <p:cTn id="49" dur="75" fill="hold"/>
                                        <p:tgtEl>
                                          <p:spTgt spid="644108"/>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75"/>
                            </p:stCondLst>
                            <p:childTnLst>
                              <p:par>
                                <p:cTn id="51" presetID="23" presetClass="entr" presetSubtype="32" fill="hold" grpId="0" nodeType="afterEffect">
                                  <p:stCondLst>
                                    <p:cond delay="0"/>
                                  </p:stCondLst>
                                  <p:iterate>
                                    <p:tmPct val="10000"/>
                                  </p:iterate>
                                  <p:childTnLst>
                                    <p:set>
                                      <p:cBhvr>
                                        <p:cTn id="52" dur="1" fill="hold">
                                          <p:stCondLst>
                                            <p:cond delay="0"/>
                                          </p:stCondLst>
                                        </p:cTn>
                                        <p:tgtEl>
                                          <p:spTgt spid="644109"/>
                                        </p:tgtEl>
                                        <p:attrNameLst>
                                          <p:attrName>style.visibility</p:attrName>
                                        </p:attrNameLst>
                                      </p:cBhvr>
                                      <p:to>
                                        <p:strVal val="visible"/>
                                      </p:to>
                                    </p:set>
                                    <p:anim calcmode="lin" valueType="num">
                                      <p:cBhvr>
                                        <p:cTn id="53" dur="75" fill="hold"/>
                                        <p:tgtEl>
                                          <p:spTgt spid="644109"/>
                                        </p:tgtEl>
                                        <p:attrNameLst>
                                          <p:attrName>ppt_w</p:attrName>
                                        </p:attrNameLst>
                                      </p:cBhvr>
                                      <p:tavLst>
                                        <p:tav tm="0">
                                          <p:val>
                                            <p:strVal val="4*#ppt_w"/>
                                          </p:val>
                                        </p:tav>
                                        <p:tav tm="100000">
                                          <p:val>
                                            <p:strVal val="#ppt_w"/>
                                          </p:val>
                                        </p:tav>
                                      </p:tavLst>
                                    </p:anim>
                                    <p:anim calcmode="lin" valueType="num">
                                      <p:cBhvr>
                                        <p:cTn id="54" dur="75" fill="hold"/>
                                        <p:tgtEl>
                                          <p:spTgt spid="64410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2" grpId="0" animBg="1"/>
      <p:bldP spid="644103" grpId="0" animBg="1"/>
      <p:bldP spid="644106" grpId="0" autoUpdateAnimBg="0"/>
      <p:bldP spid="644107" grpId="0" autoUpdateAnimBg="0"/>
      <p:bldP spid="644108" grpId="0" autoUpdateAnimBg="0"/>
      <p:bldP spid="644109" grpId="0" autoUpdateAnimBg="0"/>
      <p:bldP spid="644111" grpId="0" autoUpdateAnimBg="0"/>
      <p:bldP spid="6441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txBox="1">
            <a:spLocks noGrp="1"/>
          </p:cNvSpPr>
          <p:nvPr/>
        </p:nvSpPr>
        <p:spPr bwMode="auto">
          <a:xfrm>
            <a:off x="9220200" y="6443664"/>
            <a:ext cx="2844800"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4CFA9977-EEDB-EF47-9C9B-380E405EF733}" type="slidenum">
              <a:rPr lang="en-US" sz="1400">
                <a:latin typeface="Arial" charset="0"/>
              </a:rPr>
              <a:pPr algn="r" eaLnBrk="1" hangingPunct="1"/>
              <a:t>11</a:t>
            </a:fld>
            <a:endParaRPr lang="en-US" sz="1400">
              <a:latin typeface="Arial" charset="0"/>
            </a:endParaRPr>
          </a:p>
        </p:txBody>
      </p:sp>
      <p:sp>
        <p:nvSpPr>
          <p:cNvPr id="1028" name="Rectangle 4"/>
          <p:cNvSpPr>
            <a:spLocks noGrp="1" noChangeArrowheads="1"/>
          </p:cNvSpPr>
          <p:nvPr>
            <p:ph type="title" idx="4294967295"/>
          </p:nvPr>
        </p:nvSpPr>
        <p:spPr>
          <a:xfrm>
            <a:off x="177800" y="172404"/>
            <a:ext cx="11887200" cy="1036637"/>
          </a:xfrm>
        </p:spPr>
        <p:txBody>
          <a:bodyPr anchor="ctr"/>
          <a:lstStyle/>
          <a:p>
            <a:pPr algn="ctr" eaLnBrk="1" hangingPunct="1"/>
            <a:r>
              <a:rPr lang="en-US" sz="2800" dirty="0">
                <a:solidFill>
                  <a:srgbClr val="000000"/>
                </a:solidFill>
                <a:effectLst/>
                <a:latin typeface="Arial" charset="0"/>
              </a:rPr>
              <a:t>What determines </a:t>
            </a:r>
            <a:r>
              <a:rPr lang="en-US" sz="2800" dirty="0">
                <a:solidFill>
                  <a:srgbClr val="000000"/>
                </a:solidFill>
                <a:latin typeface="Arial" charset="0"/>
              </a:rPr>
              <a:t>P</a:t>
            </a:r>
            <a:r>
              <a:rPr lang="en-US" sz="2800" dirty="0">
                <a:solidFill>
                  <a:srgbClr val="000000"/>
                </a:solidFill>
                <a:effectLst/>
                <a:latin typeface="Arial" charset="0"/>
              </a:rPr>
              <a:t>remature Death?</a:t>
            </a:r>
          </a:p>
        </p:txBody>
      </p:sp>
      <p:graphicFrame>
        <p:nvGraphicFramePr>
          <p:cNvPr id="1026" name="Chart 3"/>
          <p:cNvGraphicFramePr>
            <a:graphicFrameLocks/>
          </p:cNvGraphicFramePr>
          <p:nvPr>
            <p:extLst>
              <p:ext uri="{D42A27DB-BD31-4B8C-83A1-F6EECF244321}">
                <p14:modId xmlns:p14="http://schemas.microsoft.com/office/powerpoint/2010/main" val="897634707"/>
              </p:ext>
            </p:extLst>
          </p:nvPr>
        </p:nvGraphicFramePr>
        <p:xfrm>
          <a:off x="3030086" y="1377946"/>
          <a:ext cx="7103423" cy="4410334"/>
        </p:xfrm>
        <a:graphic>
          <a:graphicData uri="http://schemas.openxmlformats.org/presentationml/2006/ole">
            <mc:AlternateContent xmlns:mc="http://schemas.openxmlformats.org/markup-compatibility/2006">
              <mc:Choice xmlns:v="urn:schemas-microsoft-com:vml" Requires="v">
                <p:oleObj spid="_x0000_s1275" name="Worksheet" r:id="rId4" imgW="6169687" imgH="3737172" progId="Excel.Sheet.8">
                  <p:embed/>
                </p:oleObj>
              </mc:Choice>
              <mc:Fallback>
                <p:oleObj name="Worksheet" r:id="rId4" imgW="6169687" imgH="373717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086" y="1377946"/>
                        <a:ext cx="7103423" cy="4410334"/>
                      </a:xfrm>
                      <a:prstGeom prst="rect">
                        <a:avLst/>
                      </a:prstGeom>
                      <a:noFill/>
                      <a:extLst/>
                    </p:spPr>
                  </p:pic>
                </p:oleObj>
              </mc:Fallback>
            </mc:AlternateContent>
          </a:graphicData>
        </a:graphic>
      </p:graphicFrame>
      <p:sp>
        <p:nvSpPr>
          <p:cNvPr id="1029" name="TextBox 5"/>
          <p:cNvSpPr txBox="1">
            <a:spLocks noChangeArrowheads="1"/>
          </p:cNvSpPr>
          <p:nvPr/>
        </p:nvSpPr>
        <p:spPr bwMode="auto">
          <a:xfrm>
            <a:off x="304800" y="6338887"/>
            <a:ext cx="12090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buFont typeface="Arial" charset="0"/>
              <a:buAutoNum type="arabicPeriod"/>
            </a:pPr>
            <a:r>
              <a:rPr lang="en-US" sz="1000" dirty="0">
                <a:latin typeface="Arial" charset="0"/>
              </a:rPr>
              <a:t>McGinnis JM, </a:t>
            </a:r>
            <a:r>
              <a:rPr lang="en-US" sz="1000" dirty="0" err="1">
                <a:latin typeface="Arial" charset="0"/>
              </a:rPr>
              <a:t>Foege</a:t>
            </a:r>
            <a:r>
              <a:rPr lang="en-US" sz="1000" dirty="0">
                <a:latin typeface="Arial" charset="0"/>
              </a:rPr>
              <a:t> WH. Actual Causes of Death in the United States. JAMA 1993;270:2207-12.</a:t>
            </a:r>
          </a:p>
          <a:p>
            <a:pPr eaLnBrk="1" hangingPunct="1">
              <a:buFont typeface="Arial" charset="0"/>
              <a:buAutoNum type="arabicPeriod"/>
            </a:pPr>
            <a:r>
              <a:rPr lang="en-US" sz="1000" dirty="0" err="1">
                <a:latin typeface="Arial" charset="0"/>
              </a:rPr>
              <a:t>Mokdad</a:t>
            </a:r>
            <a:r>
              <a:rPr lang="en-US" sz="1000" dirty="0">
                <a:latin typeface="Arial" charset="0"/>
              </a:rPr>
              <a:t> AH, Marks JS, Stroup DF, </a:t>
            </a:r>
            <a:r>
              <a:rPr lang="en-US" sz="1000" dirty="0" err="1">
                <a:latin typeface="Arial" charset="0"/>
              </a:rPr>
              <a:t>Gerberding</a:t>
            </a:r>
            <a:r>
              <a:rPr lang="en-US" sz="1000" dirty="0">
                <a:latin typeface="Arial" charset="0"/>
              </a:rPr>
              <a:t> JL. Actual Causes of Death in the United States, 2000. JAMA 2004;291:1230-1245</a:t>
            </a:r>
            <a:r>
              <a:rPr lang="en-US" dirty="0">
                <a:latin typeface="Calibri" charset="0"/>
              </a:rPr>
              <a:t>.</a:t>
            </a:r>
          </a:p>
        </p:txBody>
      </p:sp>
    </p:spTree>
    <p:extLst>
      <p:ext uri="{BB962C8B-B14F-4D97-AF65-F5344CB8AC3E}">
        <p14:creationId xmlns:p14="http://schemas.microsoft.com/office/powerpoint/2010/main" val="77559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203200" y="0"/>
            <a:ext cx="1198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endParaRPr lang="en-US" sz="2800" dirty="0">
              <a:solidFill>
                <a:schemeClr val="tx1">
                  <a:lumMod val="75000"/>
                  <a:lumOff val="25000"/>
                </a:schemeClr>
              </a:solidFill>
              <a:latin typeface="+mj-lt"/>
            </a:endParaRPr>
          </a:p>
          <a:p>
            <a:pPr algn="ctr" eaLnBrk="1" hangingPunct="1"/>
            <a:r>
              <a:rPr lang="en-US" sz="2800" dirty="0">
                <a:solidFill>
                  <a:schemeClr val="tx1">
                    <a:lumMod val="75000"/>
                    <a:lumOff val="25000"/>
                  </a:schemeClr>
                </a:solidFill>
                <a:latin typeface="+mj-lt"/>
              </a:rPr>
              <a:t>Top 10 Health Conditions Driving Costs for Employers (Med + Rx + Absenteeism + Presenteeism) </a:t>
            </a:r>
          </a:p>
          <a:p>
            <a:pPr algn="ctr" eaLnBrk="1" hangingPunct="1"/>
            <a:r>
              <a:rPr lang="en-US" sz="2800" dirty="0">
                <a:solidFill>
                  <a:schemeClr val="tx1">
                    <a:lumMod val="75000"/>
                    <a:lumOff val="25000"/>
                  </a:schemeClr>
                </a:solidFill>
                <a:latin typeface="+mj-lt"/>
              </a:rPr>
              <a:t>Costs/1000 FTEs</a:t>
            </a:r>
          </a:p>
        </p:txBody>
      </p:sp>
      <p:graphicFrame>
        <p:nvGraphicFramePr>
          <p:cNvPr id="5" name="Chart 4"/>
          <p:cNvGraphicFramePr/>
          <p:nvPr/>
        </p:nvGraphicFramePr>
        <p:xfrm>
          <a:off x="313267" y="1450650"/>
          <a:ext cx="11167533" cy="4721551"/>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5"/>
          <p:cNvSpPr txBox="1">
            <a:spLocks noChangeArrowheads="1"/>
          </p:cNvSpPr>
          <p:nvPr/>
        </p:nvSpPr>
        <p:spPr bwMode="auto">
          <a:xfrm>
            <a:off x="406400" y="6350887"/>
            <a:ext cx="12192000" cy="584776"/>
          </a:xfrm>
          <a:prstGeom prst="rect">
            <a:avLst/>
          </a:prstGeom>
          <a:noFill/>
          <a:ln>
            <a:noFill/>
          </a:ln>
          <a:effectLst>
            <a:prstShdw prst="shdw13" dist="53882" dir="13500000">
              <a:srgbClr val="708688">
                <a:alpha val="50000"/>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r>
              <a:rPr lang="en-US" sz="1200" dirty="0" err="1">
                <a:latin typeface="Arial" charset="0"/>
                <a:ea typeface="MS PGothic" charset="0"/>
                <a:cs typeface="MS PGothic" charset="0"/>
              </a:rPr>
              <a:t>Loeppke</a:t>
            </a:r>
            <a:r>
              <a:rPr lang="en-US" sz="1200" dirty="0">
                <a:latin typeface="Arial" charset="0"/>
                <a:ea typeface="MS PGothic" charset="0"/>
                <a:cs typeface="MS PGothic" charset="0"/>
              </a:rPr>
              <a:t>, et al., JOEM. 2009;51(4):411-428.</a:t>
            </a:r>
          </a:p>
          <a:p>
            <a:endParaRPr lang="en-US" sz="1000" dirty="0">
              <a:latin typeface="Arial" charset="0"/>
              <a:ea typeface="MS PGothic" charset="0"/>
              <a:cs typeface="MS PGothic" charset="0"/>
            </a:endParaRPr>
          </a:p>
          <a:p>
            <a:endParaRPr lang="en-US" sz="1000" dirty="0">
              <a:latin typeface="Arial" charset="0"/>
              <a:ea typeface="MS PGothic" charset="0"/>
              <a:cs typeface="MS PGothic" charset="0"/>
            </a:endParaRPr>
          </a:p>
        </p:txBody>
      </p:sp>
      <p:sp>
        <p:nvSpPr>
          <p:cNvPr id="9221" name="Slide Number Placeholder 1"/>
          <p:cNvSpPr txBox="1">
            <a:spLocks noGrp="1"/>
          </p:cNvSpPr>
          <p:nvPr/>
        </p:nvSpPr>
        <p:spPr bwMode="auto">
          <a:xfrm>
            <a:off x="9220200" y="6443664"/>
            <a:ext cx="2844800"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r" eaLnBrk="1" hangingPunct="1"/>
            <a:fld id="{28DFDE06-F4E3-0244-AEA4-248E7D67A26A}" type="slidenum">
              <a:rPr lang="en-US" sz="1400">
                <a:latin typeface="Arial" charset="0"/>
              </a:rPr>
              <a:pPr algn="r" eaLnBrk="1" hangingPunct="1"/>
              <a:t>12</a:t>
            </a:fld>
            <a:endParaRPr lang="en-US" sz="1400">
              <a:latin typeface="Arial" charset="0"/>
            </a:endParaRPr>
          </a:p>
        </p:txBody>
      </p:sp>
    </p:spTree>
    <p:extLst>
      <p:ext uri="{BB962C8B-B14F-4D97-AF65-F5344CB8AC3E}">
        <p14:creationId xmlns:p14="http://schemas.microsoft.com/office/powerpoint/2010/main" val="10491461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3181474"/>
          </a:xfrm>
        </p:spPr>
        <p:txBody>
          <a:bodyPr/>
          <a:lstStyle/>
          <a:p>
            <a:pPr algn="ctr"/>
            <a:r>
              <a:rPr lang="en-US" dirty="0"/>
              <a:t>What is Primary Care?</a:t>
            </a:r>
          </a:p>
        </p:txBody>
      </p:sp>
    </p:spTree>
    <p:extLst>
      <p:ext uri="{BB962C8B-B14F-4D97-AF65-F5344CB8AC3E}">
        <p14:creationId xmlns:p14="http://schemas.microsoft.com/office/powerpoint/2010/main" val="118847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Primary Care</a:t>
            </a:r>
          </a:p>
        </p:txBody>
      </p:sp>
      <p:sp>
        <p:nvSpPr>
          <p:cNvPr id="3" name="Content Placeholder 2"/>
          <p:cNvSpPr>
            <a:spLocks noGrp="1"/>
          </p:cNvSpPr>
          <p:nvPr>
            <p:ph idx="1"/>
          </p:nvPr>
        </p:nvSpPr>
        <p:spPr>
          <a:xfrm>
            <a:off x="1097280" y="2298094"/>
            <a:ext cx="10058400" cy="3570999"/>
          </a:xfrm>
        </p:spPr>
        <p:txBody>
          <a:bodyPr>
            <a:normAutofit lnSpcReduction="10000"/>
          </a:bodyPr>
          <a:lstStyle/>
          <a:p>
            <a:pPr algn="ctr"/>
            <a:r>
              <a:rPr lang="en-US" sz="2400" b="1" dirty="0">
                <a:latin typeface="+mj-lt"/>
              </a:rPr>
              <a:t>Primary care is the provision of integrated, accessible health care services by</a:t>
            </a:r>
          </a:p>
          <a:p>
            <a:pPr algn="ctr"/>
            <a:r>
              <a:rPr lang="en-US" sz="2400" b="1" dirty="0">
                <a:latin typeface="+mj-lt"/>
              </a:rPr>
              <a:t>clinicians who are accountable for addressing a large majority of personal health</a:t>
            </a:r>
          </a:p>
          <a:p>
            <a:pPr algn="ctr"/>
            <a:r>
              <a:rPr lang="en-US" sz="2400" b="1" dirty="0">
                <a:latin typeface="+mj-lt"/>
              </a:rPr>
              <a:t>care needs, developing a sustained partnership with patients, and practicing in</a:t>
            </a:r>
          </a:p>
          <a:p>
            <a:pPr algn="ctr"/>
            <a:r>
              <a:rPr lang="en-US" sz="2400" b="1" dirty="0">
                <a:latin typeface="+mj-lt"/>
              </a:rPr>
              <a:t>the context of family and community.</a:t>
            </a:r>
          </a:p>
          <a:p>
            <a:pPr algn="r">
              <a:spcBef>
                <a:spcPts val="600"/>
              </a:spcBef>
              <a:spcAft>
                <a:spcPts val="0"/>
              </a:spcAft>
            </a:pPr>
            <a:r>
              <a:rPr lang="en-US" sz="1600" dirty="0">
                <a:latin typeface="+mj-lt"/>
              </a:rPr>
              <a:t>Primary Care – America’s Health in a New Era, Donaldson. IOM. 1996</a:t>
            </a:r>
          </a:p>
          <a:p>
            <a:pPr algn="ctr">
              <a:spcBef>
                <a:spcPts val="600"/>
              </a:spcBef>
              <a:spcAft>
                <a:spcPts val="0"/>
              </a:spcAft>
            </a:pPr>
            <a:endParaRPr lang="en-US" sz="2400" dirty="0">
              <a:latin typeface="+mj-lt"/>
            </a:endParaRPr>
          </a:p>
          <a:p>
            <a:pPr algn="ctr"/>
            <a:endParaRPr lang="en-US" sz="2400" dirty="0">
              <a:latin typeface="+mj-lt"/>
            </a:endParaRPr>
          </a:p>
          <a:p>
            <a:pPr algn="ctr">
              <a:spcBef>
                <a:spcPts val="0"/>
              </a:spcBef>
              <a:spcAft>
                <a:spcPts val="0"/>
              </a:spcAft>
            </a:pPr>
            <a:r>
              <a:rPr lang="en-US" sz="2400" b="1" dirty="0">
                <a:latin typeface="+mj-lt"/>
              </a:rPr>
              <a:t>First Contact – Accessible – Longitudinal – Comprehensive</a:t>
            </a:r>
          </a:p>
          <a:p>
            <a:pPr algn="r">
              <a:spcBef>
                <a:spcPts val="0"/>
              </a:spcBef>
              <a:spcAft>
                <a:spcPts val="0"/>
              </a:spcAft>
            </a:pPr>
            <a:r>
              <a:rPr lang="en-US" sz="1600" dirty="0" err="1">
                <a:latin typeface="+mj-lt"/>
              </a:rPr>
              <a:t>Starfield</a:t>
            </a:r>
            <a:r>
              <a:rPr lang="en-US" sz="1600" dirty="0">
                <a:latin typeface="+mj-lt"/>
              </a:rPr>
              <a:t> (1992)</a:t>
            </a:r>
          </a:p>
          <a:p>
            <a:pPr algn="r"/>
            <a:endParaRPr lang="en-US" sz="2400" dirty="0">
              <a:latin typeface="+mj-lt"/>
            </a:endParaRPr>
          </a:p>
        </p:txBody>
      </p:sp>
    </p:spTree>
    <p:extLst>
      <p:ext uri="{BB962C8B-B14F-4D97-AF65-F5344CB8AC3E}">
        <p14:creationId xmlns:p14="http://schemas.microsoft.com/office/powerpoint/2010/main" val="56121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Evidence  for Primary Care</a:t>
            </a:r>
          </a:p>
        </p:txBody>
      </p:sp>
      <p:sp>
        <p:nvSpPr>
          <p:cNvPr id="3" name="Content Placeholder 2"/>
          <p:cNvSpPr>
            <a:spLocks noGrp="1"/>
          </p:cNvSpPr>
          <p:nvPr>
            <p:ph idx="1"/>
          </p:nvPr>
        </p:nvSpPr>
        <p:spPr>
          <a:xfrm>
            <a:off x="1108364" y="2145916"/>
            <a:ext cx="10554719" cy="3785681"/>
          </a:xfrm>
        </p:spPr>
        <p:txBody>
          <a:bodyPr>
            <a:normAutofit/>
          </a:bodyPr>
          <a:lstStyle/>
          <a:p>
            <a:r>
              <a:rPr lang="en-US" dirty="0">
                <a:latin typeface="+mj-lt"/>
              </a:rPr>
              <a:t>“Evidence of the health-promoting influence of primary care has been accumulating ever since researchers have been able to distinguish primary care from other aspects of the health services delivery system. </a:t>
            </a:r>
          </a:p>
          <a:p>
            <a:pPr lvl="1"/>
            <a:r>
              <a:rPr lang="en-US" dirty="0">
                <a:latin typeface="+mj-lt"/>
              </a:rPr>
              <a:t>This evidence shows that primary care helps prevent illness and death, regardless of whether the care is characterized by supply of primary care physicians, a relationship with a source of primary care, or the receipt of important features of primary care. </a:t>
            </a:r>
          </a:p>
          <a:p>
            <a:pPr lvl="1"/>
            <a:r>
              <a:rPr lang="en-US" dirty="0">
                <a:latin typeface="+mj-lt"/>
              </a:rPr>
              <a:t>The evidence also shows that primary care (in contrast to specialty care) is associated with a more equitable distribution of health in populations, a finding that holds in both cross-national and within-national studies”</a:t>
            </a:r>
          </a:p>
          <a:p>
            <a:endParaRPr lang="en-US" dirty="0">
              <a:latin typeface="+mj-lt"/>
            </a:endParaRPr>
          </a:p>
          <a:p>
            <a:r>
              <a:rPr lang="en-US" u="sng" cap="all" dirty="0">
                <a:latin typeface="+mj-lt"/>
              </a:rPr>
              <a:t>CONTRIBUTION OF PRIMARY CARE TO HEALTH SYSTEMS AND HEALTH</a:t>
            </a:r>
            <a:r>
              <a:rPr lang="en-US" b="1" cap="all" dirty="0">
                <a:latin typeface="+mj-lt"/>
              </a:rPr>
              <a:t>,  </a:t>
            </a:r>
            <a:r>
              <a:rPr lang="en-US" dirty="0" err="1">
                <a:latin typeface="+mj-lt"/>
              </a:rPr>
              <a:t>Starfield</a:t>
            </a:r>
            <a:r>
              <a:rPr lang="en-US" dirty="0">
                <a:latin typeface="+mj-lt"/>
              </a:rPr>
              <a:t> et al, Milbank Quarterly, Volume 83, Issue 3 (pp 457–502). 2005</a:t>
            </a:r>
          </a:p>
          <a:p>
            <a:endParaRPr lang="en-US" dirty="0"/>
          </a:p>
        </p:txBody>
      </p:sp>
      <p:sp>
        <p:nvSpPr>
          <p:cNvPr id="4" name="TextBox 3"/>
          <p:cNvSpPr txBox="1"/>
          <p:nvPr/>
        </p:nvSpPr>
        <p:spPr>
          <a:xfrm>
            <a:off x="7776696" y="5918503"/>
            <a:ext cx="4189465" cy="369332"/>
          </a:xfrm>
          <a:prstGeom prst="rect">
            <a:avLst/>
          </a:prstGeom>
          <a:noFill/>
        </p:spPr>
        <p:txBody>
          <a:bodyPr wrap="square" rtlCol="0">
            <a:spAutoFit/>
          </a:bodyPr>
          <a:lstStyle/>
          <a:p>
            <a:r>
              <a:rPr lang="en-US" dirty="0"/>
              <a:t>Milbank Memorial Fund – PCPCC 2016</a:t>
            </a:r>
          </a:p>
        </p:txBody>
      </p:sp>
    </p:spTree>
    <p:extLst>
      <p:ext uri="{BB962C8B-B14F-4D97-AF65-F5344CB8AC3E}">
        <p14:creationId xmlns:p14="http://schemas.microsoft.com/office/powerpoint/2010/main" val="261304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a:defRPr/>
            </a:pPr>
            <a:r>
              <a:rPr lang="en-US" dirty="0">
                <a:ea typeface="+mj-ea"/>
                <a:cs typeface="+mj-cs"/>
              </a:rPr>
              <a:t>Evidence for Primary Care</a:t>
            </a:r>
          </a:p>
        </p:txBody>
      </p:sp>
      <p:sp>
        <p:nvSpPr>
          <p:cNvPr id="575491" name="Rectangle 3"/>
          <p:cNvSpPr>
            <a:spLocks noGrp="1" noChangeArrowheads="1"/>
          </p:cNvSpPr>
          <p:nvPr>
            <p:ph idx="1"/>
          </p:nvPr>
        </p:nvSpPr>
        <p:spPr/>
        <p:txBody>
          <a:bodyPr>
            <a:normAutofit/>
          </a:bodyPr>
          <a:lstStyle/>
          <a:p>
            <a:pPr>
              <a:spcAft>
                <a:spcPts val="0"/>
              </a:spcAft>
              <a:buFont typeface="Calisto MT" pitchFamily="18" charset="0"/>
              <a:buChar char="•"/>
              <a:defRPr/>
            </a:pPr>
            <a:r>
              <a:rPr lang="en-US" sz="2800" u="sng" dirty="0">
                <a:latin typeface="+mj-lt"/>
              </a:rPr>
              <a:t>Primary care physicians</a:t>
            </a:r>
            <a:r>
              <a:rPr lang="en-US" sz="2800" dirty="0">
                <a:latin typeface="+mj-lt"/>
              </a:rPr>
              <a:t>:  1 per 10,000 more primary care physicians </a:t>
            </a:r>
            <a:r>
              <a:rPr lang="en-US" sz="2800" i="1" dirty="0">
                <a:solidFill>
                  <a:srgbClr val="921F07"/>
                </a:solidFill>
                <a:latin typeface="+mj-lt"/>
              </a:rPr>
              <a:t>decreases</a:t>
            </a:r>
            <a:r>
              <a:rPr lang="en-US" sz="2800" dirty="0">
                <a:solidFill>
                  <a:srgbClr val="921F07"/>
                </a:solidFill>
                <a:latin typeface="+mj-lt"/>
              </a:rPr>
              <a:t> </a:t>
            </a:r>
            <a:r>
              <a:rPr lang="en-US" sz="2800" dirty="0">
                <a:latin typeface="+mj-lt"/>
              </a:rPr>
              <a:t>mortality by 40 per 100,000 (</a:t>
            </a:r>
            <a:r>
              <a:rPr lang="en-US" sz="2800" u="sng" dirty="0">
                <a:latin typeface="+mj-lt"/>
              </a:rPr>
              <a:t>5% fewer deaths</a:t>
            </a:r>
            <a:r>
              <a:rPr lang="en-US" sz="2800" dirty="0">
                <a:latin typeface="+mj-lt"/>
              </a:rPr>
              <a:t>).</a:t>
            </a:r>
          </a:p>
          <a:p>
            <a:pPr marL="0" indent="0">
              <a:spcAft>
                <a:spcPts val="0"/>
              </a:spcAft>
              <a:buNone/>
              <a:defRPr/>
            </a:pPr>
            <a:endParaRPr lang="en-US" sz="2800" dirty="0">
              <a:latin typeface="+mj-lt"/>
            </a:endParaRPr>
          </a:p>
          <a:p>
            <a:pPr>
              <a:lnSpc>
                <a:spcPct val="90000"/>
              </a:lnSpc>
              <a:buNone/>
              <a:defRPr/>
            </a:pPr>
            <a:r>
              <a:rPr lang="en-US" sz="2800" dirty="0">
                <a:latin typeface="+mj-lt"/>
              </a:rPr>
              <a:t> </a:t>
            </a:r>
            <a:r>
              <a:rPr lang="en-US" sz="2800" u="sng" dirty="0">
                <a:latin typeface="+mj-lt"/>
              </a:rPr>
              <a:t>Family Physicians</a:t>
            </a:r>
            <a:r>
              <a:rPr lang="en-US" sz="2800" dirty="0">
                <a:latin typeface="+mj-lt"/>
              </a:rPr>
              <a:t>: 1 per 10,000 (12.6%) more family physicians </a:t>
            </a:r>
            <a:r>
              <a:rPr lang="en-US" sz="2800" i="1" dirty="0">
                <a:solidFill>
                  <a:srgbClr val="921F07"/>
                </a:solidFill>
                <a:latin typeface="+mj-lt"/>
              </a:rPr>
              <a:t>decreases</a:t>
            </a:r>
            <a:r>
              <a:rPr lang="en-US" sz="2800" dirty="0">
                <a:solidFill>
                  <a:srgbClr val="921F07"/>
                </a:solidFill>
                <a:latin typeface="+mj-lt"/>
              </a:rPr>
              <a:t> </a:t>
            </a:r>
            <a:r>
              <a:rPr lang="en-US" sz="2800" dirty="0">
                <a:latin typeface="+mj-lt"/>
              </a:rPr>
              <a:t>mortality by 70 per 100,000 (</a:t>
            </a:r>
            <a:r>
              <a:rPr lang="en-US" sz="2800" u="sng" dirty="0">
                <a:latin typeface="+mj-lt"/>
              </a:rPr>
              <a:t>9% fewer deaths </a:t>
            </a:r>
            <a:r>
              <a:rPr lang="en-US" sz="2800" dirty="0">
                <a:latin typeface="+mj-lt"/>
              </a:rPr>
              <a:t>or 127,617 lives saved).</a:t>
            </a:r>
          </a:p>
          <a:p>
            <a:pPr>
              <a:spcAft>
                <a:spcPts val="0"/>
              </a:spcAft>
              <a:buNone/>
              <a:defRPr/>
            </a:pPr>
            <a:endParaRPr lang="en-US" sz="2800" dirty="0">
              <a:latin typeface="+mj-lt"/>
            </a:endParaRPr>
          </a:p>
        </p:txBody>
      </p:sp>
      <p:sp>
        <p:nvSpPr>
          <p:cNvPr id="28675" name="Text Box 4"/>
          <p:cNvSpPr txBox="1">
            <a:spLocks noChangeArrowheads="1"/>
          </p:cNvSpPr>
          <p:nvPr/>
        </p:nvSpPr>
        <p:spPr bwMode="auto">
          <a:xfrm>
            <a:off x="6371166" y="6360055"/>
            <a:ext cx="548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921F07"/>
                </a:solidFill>
              </a:rPr>
              <a:t>Shi.  J Am Board </a:t>
            </a:r>
            <a:r>
              <a:rPr lang="en-US" sz="1800" b="1" dirty="0" err="1">
                <a:solidFill>
                  <a:srgbClr val="921F07"/>
                </a:solidFill>
              </a:rPr>
              <a:t>Fam</a:t>
            </a:r>
            <a:r>
              <a:rPr lang="en-US" sz="1800" b="1" dirty="0">
                <a:solidFill>
                  <a:srgbClr val="921F07"/>
                </a:solidFill>
              </a:rPr>
              <a:t> </a:t>
            </a:r>
            <a:r>
              <a:rPr lang="en-US" sz="1800" b="1" dirty="0" err="1">
                <a:solidFill>
                  <a:srgbClr val="921F07"/>
                </a:solidFill>
              </a:rPr>
              <a:t>Pract</a:t>
            </a:r>
            <a:r>
              <a:rPr lang="en-US" sz="1800" b="1" dirty="0">
                <a:solidFill>
                  <a:srgbClr val="921F07"/>
                </a:solidFill>
              </a:rPr>
              <a:t> 2003;16:412-22.</a:t>
            </a:r>
          </a:p>
        </p:txBody>
      </p:sp>
    </p:spTree>
    <p:extLst>
      <p:ext uri="{BB962C8B-B14F-4D97-AF65-F5344CB8AC3E}">
        <p14:creationId xmlns:p14="http://schemas.microsoft.com/office/powerpoint/2010/main" val="11717244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609600" y="436563"/>
            <a:ext cx="10972800" cy="762000"/>
          </a:xfrm>
        </p:spPr>
        <p:txBody>
          <a:bodyPr>
            <a:normAutofit/>
          </a:bodyPr>
          <a:lstStyle/>
          <a:p>
            <a:pPr algn="ctr" eaLnBrk="1" hangingPunct="1"/>
            <a:r>
              <a:rPr lang="en-US" dirty="0"/>
              <a:t>Fragmented Care Leads to Higher Costs</a:t>
            </a:r>
          </a:p>
        </p:txBody>
      </p:sp>
      <p:sp>
        <p:nvSpPr>
          <p:cNvPr id="174083" name="Rectangle 3"/>
          <p:cNvSpPr>
            <a:spLocks noGrp="1" noChangeArrowheads="1"/>
          </p:cNvSpPr>
          <p:nvPr>
            <p:ph type="body" idx="4294967295"/>
          </p:nvPr>
        </p:nvSpPr>
        <p:spPr>
          <a:xfrm>
            <a:off x="946149" y="1800412"/>
            <a:ext cx="10389223" cy="4724400"/>
          </a:xfrm>
        </p:spPr>
        <p:txBody>
          <a:bodyPr/>
          <a:lstStyle/>
          <a:p>
            <a:pPr eaLnBrk="1" hangingPunct="1"/>
            <a:r>
              <a:rPr lang="en-US" sz="3600" dirty="0">
                <a:latin typeface="+mj-lt"/>
              </a:rPr>
              <a:t>More DIFFERENT specialists seen: higher total costs, medical costs, diagnostic tests and interventions, and types of medication*. </a:t>
            </a:r>
          </a:p>
          <a:p>
            <a:pPr lvl="1" eaLnBrk="1" hangingPunct="1"/>
            <a:r>
              <a:rPr lang="en-US" sz="2400" dirty="0">
                <a:latin typeface="+mj-lt"/>
              </a:rPr>
              <a:t>Inappropriate referrals to specialists lead to more tests, false positives, poorer outcomes than appropriate referrals.</a:t>
            </a:r>
          </a:p>
          <a:p>
            <a:pPr marL="457200" lvl="1" indent="0" eaLnBrk="1" hangingPunct="1">
              <a:buNone/>
            </a:pPr>
            <a:endParaRPr lang="en-US" sz="2000" dirty="0">
              <a:latin typeface="+mj-lt"/>
            </a:endParaRPr>
          </a:p>
          <a:p>
            <a:pPr>
              <a:lnSpc>
                <a:spcPct val="90000"/>
              </a:lnSpc>
            </a:pPr>
            <a:r>
              <a:rPr lang="en-US" sz="2800" dirty="0">
                <a:latin typeface="+mj-lt"/>
                <a:cs typeface="Arial"/>
              </a:rPr>
              <a:t>Health care costs are higher in regions with higher ratios of specialists to generalists </a:t>
            </a:r>
          </a:p>
          <a:p>
            <a:pPr>
              <a:lnSpc>
                <a:spcPct val="90000"/>
              </a:lnSpc>
            </a:pPr>
            <a:r>
              <a:rPr lang="en-US" sz="1400" dirty="0">
                <a:latin typeface="+mj-lt"/>
              </a:rPr>
              <a:t>Welch et al. NEJM 1993;328:621</a:t>
            </a:r>
          </a:p>
        </p:txBody>
      </p:sp>
      <p:sp>
        <p:nvSpPr>
          <p:cNvPr id="10244" name="Line 4"/>
          <p:cNvSpPr>
            <a:spLocks noChangeShapeType="1"/>
          </p:cNvSpPr>
          <p:nvPr/>
        </p:nvSpPr>
        <p:spPr bwMode="auto">
          <a:xfrm>
            <a:off x="304800" y="1600200"/>
            <a:ext cx="115824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 name="Text Box 6"/>
          <p:cNvSpPr txBox="1">
            <a:spLocks noChangeArrowheads="1"/>
          </p:cNvSpPr>
          <p:nvPr/>
        </p:nvSpPr>
        <p:spPr bwMode="auto">
          <a:xfrm>
            <a:off x="3781561" y="5816785"/>
            <a:ext cx="8247529"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200" dirty="0"/>
              <a:t>*</a:t>
            </a:r>
            <a:r>
              <a:rPr lang="en-US" sz="1100" dirty="0"/>
              <a:t>Using the Johns Hopkins Adjusted Clinical Groups (ACGs)    </a:t>
            </a:r>
            <a:r>
              <a:rPr lang="en-US" sz="1100" dirty="0" err="1"/>
              <a:t>Starfield</a:t>
            </a:r>
            <a:r>
              <a:rPr lang="en-US" sz="1100" dirty="0"/>
              <a:t>  et al, Ambulatory specialist use by patients in US health plans: correlates and consequences. Submitted 2008. </a:t>
            </a:r>
          </a:p>
        </p:txBody>
      </p:sp>
    </p:spTree>
    <p:extLst>
      <p:ext uri="{BB962C8B-B14F-4D97-AF65-F5344CB8AC3E}">
        <p14:creationId xmlns:p14="http://schemas.microsoft.com/office/powerpoint/2010/main" val="19597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57" y="183712"/>
            <a:ext cx="11806476" cy="974700"/>
          </a:xfrm>
        </p:spPr>
        <p:txBody>
          <a:bodyPr>
            <a:normAutofit/>
          </a:bodyPr>
          <a:lstStyle/>
          <a:p>
            <a:pPr algn="ctr"/>
            <a:r>
              <a:rPr lang="en-US" dirty="0"/>
              <a:t>Cost of uncoordinated care and waste in 2012</a:t>
            </a:r>
          </a:p>
        </p:txBody>
      </p:sp>
      <p:sp>
        <p:nvSpPr>
          <p:cNvPr id="3" name="Content Placeholder 2"/>
          <p:cNvSpPr>
            <a:spLocks noGrp="1"/>
          </p:cNvSpPr>
          <p:nvPr>
            <p:ph idx="1"/>
          </p:nvPr>
        </p:nvSpPr>
        <p:spPr>
          <a:xfrm>
            <a:off x="1067195" y="2693654"/>
            <a:ext cx="10111317" cy="3237966"/>
          </a:xfrm>
        </p:spPr>
        <p:txBody>
          <a:bodyPr>
            <a:normAutofit fontScale="55000" lnSpcReduction="20000"/>
          </a:bodyPr>
          <a:lstStyle/>
          <a:p>
            <a:pPr marL="0" indent="0">
              <a:buNone/>
            </a:pPr>
            <a:endParaRPr lang="en-US" dirty="0"/>
          </a:p>
          <a:p>
            <a:pPr marL="0" indent="0" algn="ctr">
              <a:buNone/>
            </a:pPr>
            <a:r>
              <a:rPr lang="en-US" sz="14800" b="1" dirty="0">
                <a:latin typeface="+mj-lt"/>
              </a:rPr>
              <a:t>$750,000,000,000 </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7200" b="1" dirty="0">
              <a:latin typeface="+mj-lt"/>
            </a:endParaRPr>
          </a:p>
          <a:p>
            <a:pPr marL="0" indent="0">
              <a:buNone/>
            </a:pPr>
            <a:r>
              <a:rPr lang="en-US" dirty="0"/>
              <a:t>				</a:t>
            </a:r>
          </a:p>
        </p:txBody>
      </p:sp>
      <p:sp>
        <p:nvSpPr>
          <p:cNvPr id="4" name="TextBox 3"/>
          <p:cNvSpPr txBox="1"/>
          <p:nvPr/>
        </p:nvSpPr>
        <p:spPr>
          <a:xfrm>
            <a:off x="3530779" y="6488668"/>
            <a:ext cx="8661221" cy="369332"/>
          </a:xfrm>
          <a:prstGeom prst="rect">
            <a:avLst/>
          </a:prstGeom>
          <a:noFill/>
        </p:spPr>
        <p:txBody>
          <a:bodyPr wrap="square" rtlCol="0">
            <a:spAutoFit/>
          </a:bodyPr>
          <a:lstStyle/>
          <a:p>
            <a:pPr algn="ctr"/>
            <a:r>
              <a:rPr lang="en-US" dirty="0"/>
              <a:t>“Health Policy Brief: Reducing Waste in Health Care,” </a:t>
            </a:r>
            <a:r>
              <a:rPr lang="en-US" i="1" dirty="0"/>
              <a:t>Health Affairs</a:t>
            </a:r>
            <a:r>
              <a:rPr lang="en-US" dirty="0"/>
              <a:t>, December 13, 2012. </a:t>
            </a:r>
          </a:p>
        </p:txBody>
      </p:sp>
    </p:spTree>
    <p:extLst>
      <p:ext uri="{BB962C8B-B14F-4D97-AF65-F5344CB8AC3E}">
        <p14:creationId xmlns:p14="http://schemas.microsoft.com/office/powerpoint/2010/main" val="41685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486446" y="6454588"/>
            <a:ext cx="7930376" cy="261610"/>
          </a:xfrm>
          <a:prstGeom prst="rect">
            <a:avLst/>
          </a:prstGeom>
          <a:noFill/>
        </p:spPr>
        <p:txBody>
          <a:bodyPr wrap="none" rtlCol="0">
            <a:spAutoFit/>
          </a:bodyPr>
          <a:lstStyle/>
          <a:p>
            <a:r>
              <a:rPr lang="en-US" sz="1100" dirty="0">
                <a:solidFill>
                  <a:srgbClr val="000000"/>
                </a:solidFill>
              </a:rPr>
              <a:t> Source: </a:t>
            </a:r>
            <a:r>
              <a:rPr lang="en-US" sz="1100" dirty="0"/>
              <a:t>UCSF Center for Excellence in Primary Care. http://www.ucsf.edu/news/2014/08/116856/team-based-approach-primary-care.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44379"/>
            <a:ext cx="12191999" cy="6462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925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sz="2800" b="1" dirty="0"/>
              <a:t>How the health care crisis effects the premiums you pay </a:t>
            </a:r>
          </a:p>
          <a:p>
            <a:pPr marL="749808" lvl="1" indent="-457200"/>
            <a:r>
              <a:rPr lang="en-US" sz="2400" dirty="0"/>
              <a:t>Discuss the economics and landscape of the Health Care crisis</a:t>
            </a:r>
          </a:p>
          <a:p>
            <a:pPr marL="457200" indent="-457200">
              <a:buFont typeface="+mj-lt"/>
              <a:buAutoNum type="arabicPeriod"/>
            </a:pPr>
            <a:r>
              <a:rPr lang="en-US" sz="2800" b="1" dirty="0"/>
              <a:t>How to find quality physicians to help you keep a productive and healthy workforce</a:t>
            </a:r>
          </a:p>
          <a:p>
            <a:pPr marL="749808" lvl="1" indent="-457200"/>
            <a:r>
              <a:rPr lang="en-US" sz="2400" dirty="0"/>
              <a:t>Learn what is Primary Care and what models can bend the Health Care spending curve</a:t>
            </a:r>
          </a:p>
          <a:p>
            <a:pPr marL="457200" indent="-457200">
              <a:buFont typeface="+mj-lt"/>
              <a:buAutoNum type="arabicPeriod"/>
            </a:pPr>
            <a:r>
              <a:rPr lang="en-US" sz="2800" b="1" dirty="0"/>
              <a:t>Learn what you can do now to decrease costs and improve quality</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54589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4" y="0"/>
            <a:ext cx="11226800" cy="762000"/>
          </a:xfrm>
          <a:extLst/>
        </p:spPr>
        <p:txBody>
          <a:bodyPr>
            <a:noAutofit/>
          </a:bodyPr>
          <a:lstStyle/>
          <a:p>
            <a:pPr algn="ctr">
              <a:defRPr/>
            </a:pPr>
            <a:r>
              <a:rPr lang="en-US" dirty="0">
                <a:cs typeface="Arial" pitchFamily="34" charset="0"/>
              </a:rPr>
              <a:t>Changing to a new Paradigm</a:t>
            </a:r>
          </a:p>
        </p:txBody>
      </p:sp>
      <p:sp>
        <p:nvSpPr>
          <p:cNvPr id="4" name="Content Placeholder 2"/>
          <p:cNvSpPr txBox="1">
            <a:spLocks/>
          </p:cNvSpPr>
          <p:nvPr/>
        </p:nvSpPr>
        <p:spPr bwMode="auto">
          <a:xfrm>
            <a:off x="455084" y="1371600"/>
            <a:ext cx="11480800" cy="1143000"/>
          </a:xfrm>
          <a:prstGeom prst="rect">
            <a:avLst/>
          </a:prstGeom>
          <a:noFill/>
          <a:ln w="9525">
            <a:noFill/>
            <a:miter lim="800000"/>
            <a:headEnd/>
            <a:tailEnd/>
          </a:ln>
        </p:spPr>
        <p:txBody>
          <a:bodyPr/>
          <a:lstStyle/>
          <a:p>
            <a:pPr fontAlgn="base">
              <a:spcBef>
                <a:spcPct val="20000"/>
              </a:spcBef>
              <a:spcAft>
                <a:spcPct val="0"/>
              </a:spcAft>
              <a:defRPr/>
            </a:pPr>
            <a:endParaRPr lang="en-US" sz="2000" dirty="0">
              <a:solidFill>
                <a:srgbClr val="DBF5F9">
                  <a:lumMod val="25000"/>
                </a:srgbClr>
              </a:solidFill>
              <a:latin typeface="Calibri" pitchFamily="34" charset="0"/>
              <a:ea typeface="ＭＳ Ｐゴシック" pitchFamily="34" charset="-128"/>
              <a:cs typeface="Arial" charset="0"/>
            </a:endParaRPr>
          </a:p>
        </p:txBody>
      </p:sp>
      <p:graphicFrame>
        <p:nvGraphicFramePr>
          <p:cNvPr id="6" name="Table 5"/>
          <p:cNvGraphicFramePr>
            <a:graphicFrameLocks noGrp="1"/>
          </p:cNvGraphicFramePr>
          <p:nvPr>
            <p:extLst/>
          </p:nvPr>
        </p:nvGraphicFramePr>
        <p:xfrm>
          <a:off x="455084" y="762000"/>
          <a:ext cx="11379200" cy="5528726"/>
        </p:xfrm>
        <a:graphic>
          <a:graphicData uri="http://schemas.openxmlformats.org/drawingml/2006/table">
            <a:tbl>
              <a:tblPr firstRow="1" bandRow="1">
                <a:tableStyleId>{5C22544A-7EE6-4342-B048-85BDC9FD1C3A}</a:tableStyleId>
              </a:tblPr>
              <a:tblGrid>
                <a:gridCol w="568960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616067">
                <a:tc>
                  <a:txBody>
                    <a:bodyPr/>
                    <a:lstStyle/>
                    <a:p>
                      <a:pPr algn="ctr"/>
                      <a:r>
                        <a:rPr lang="en-US" sz="2400" b="0" dirty="0">
                          <a:solidFill>
                            <a:schemeClr val="tx1">
                              <a:lumMod val="75000"/>
                              <a:lumOff val="25000"/>
                            </a:schemeClr>
                          </a:solidFill>
                          <a:latin typeface="+mj-lt"/>
                        </a:rPr>
                        <a:t>Today</a:t>
                      </a:r>
                    </a:p>
                  </a:txBody>
                  <a:tcPr marL="121920" marR="121920">
                    <a:solidFill>
                      <a:schemeClr val="bg1">
                        <a:lumMod val="85000"/>
                      </a:schemeClr>
                    </a:solidFill>
                  </a:tcPr>
                </a:tc>
                <a:tc>
                  <a:txBody>
                    <a:bodyPr/>
                    <a:lstStyle/>
                    <a:p>
                      <a:pPr algn="ctr"/>
                      <a:r>
                        <a:rPr lang="en-US" sz="2800" b="0" dirty="0">
                          <a:solidFill>
                            <a:schemeClr val="tx1">
                              <a:lumMod val="75000"/>
                              <a:lumOff val="25000"/>
                            </a:schemeClr>
                          </a:solidFill>
                          <a:effectLst/>
                          <a:latin typeface="+mj-lt"/>
                        </a:rPr>
                        <a:t>Future</a:t>
                      </a:r>
                    </a:p>
                  </a:txBody>
                  <a:tcPr marL="121920" marR="121920">
                    <a:solidFill>
                      <a:schemeClr val="bg1">
                        <a:lumMod val="85000"/>
                      </a:schemeClr>
                    </a:solidFill>
                  </a:tcPr>
                </a:tc>
                <a:extLst>
                  <a:ext uri="{0D108BD9-81ED-4DB2-BD59-A6C34878D82A}">
                    <a16:rowId xmlns:a16="http://schemas.microsoft.com/office/drawing/2014/main" val="10000"/>
                  </a:ext>
                </a:extLst>
              </a:tr>
              <a:tr h="509895">
                <a:tc>
                  <a:txBody>
                    <a:bodyPr/>
                    <a:lstStyle/>
                    <a:p>
                      <a:pPr algn="ctr"/>
                      <a:r>
                        <a:rPr lang="en-US" sz="2400" b="0" kern="1200" baseline="0" dirty="0">
                          <a:solidFill>
                            <a:schemeClr val="tx1">
                              <a:lumMod val="75000"/>
                              <a:lumOff val="25000"/>
                            </a:schemeClr>
                          </a:solidFill>
                          <a:effectLst/>
                          <a:latin typeface="+mj-lt"/>
                          <a:ea typeface="+mn-ea"/>
                          <a:cs typeface="+mn-cs"/>
                        </a:rPr>
                        <a:t>Treating Sickness / Episodic</a:t>
                      </a:r>
                    </a:p>
                  </a:txBody>
                  <a:tcPr marL="121920" marR="121920">
                    <a:solidFill>
                      <a:schemeClr val="bg1">
                        <a:lumMod val="85000"/>
                      </a:schemeClr>
                    </a:solidFill>
                  </a:tcPr>
                </a:tc>
                <a:tc>
                  <a:txBody>
                    <a:bodyPr/>
                    <a:lstStyle/>
                    <a:p>
                      <a:pPr algn="ctr"/>
                      <a:r>
                        <a:rPr lang="en-US" sz="2400" b="0" kern="1200" baseline="0" dirty="0">
                          <a:solidFill>
                            <a:schemeClr val="tx1">
                              <a:lumMod val="75000"/>
                              <a:lumOff val="25000"/>
                            </a:schemeClr>
                          </a:solidFill>
                          <a:effectLst/>
                          <a:latin typeface="+mj-lt"/>
                          <a:ea typeface="+mn-ea"/>
                          <a:cs typeface="+mn-cs"/>
                        </a:rPr>
                        <a:t>Managing Populations</a:t>
                      </a:r>
                    </a:p>
                  </a:txBody>
                  <a:tcPr marL="121920" marR="121920">
                    <a:solidFill>
                      <a:schemeClr val="bg1">
                        <a:lumMod val="85000"/>
                      </a:schemeClr>
                    </a:solidFill>
                  </a:tcPr>
                </a:tc>
                <a:extLst>
                  <a:ext uri="{0D108BD9-81ED-4DB2-BD59-A6C34878D82A}">
                    <a16:rowId xmlns:a16="http://schemas.microsoft.com/office/drawing/2014/main" val="10001"/>
                  </a:ext>
                </a:extLst>
              </a:tr>
              <a:tr h="509895">
                <a:tc>
                  <a:txBody>
                    <a:bodyPr/>
                    <a:lstStyle/>
                    <a:p>
                      <a:pPr algn="ctr"/>
                      <a:r>
                        <a:rPr lang="en-US" sz="2400" b="0" baseline="0" dirty="0">
                          <a:solidFill>
                            <a:schemeClr val="tx1">
                              <a:lumMod val="75000"/>
                              <a:lumOff val="25000"/>
                            </a:schemeClr>
                          </a:solidFill>
                          <a:effectLst/>
                          <a:latin typeface="+mj-lt"/>
                        </a:rPr>
                        <a:t>Fragmented Care</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Collaborative Care</a:t>
                      </a:r>
                    </a:p>
                  </a:txBody>
                  <a:tcPr marL="121920" marR="121920">
                    <a:solidFill>
                      <a:schemeClr val="bg1">
                        <a:lumMod val="85000"/>
                      </a:schemeClr>
                    </a:solidFill>
                  </a:tcPr>
                </a:tc>
                <a:extLst>
                  <a:ext uri="{0D108BD9-81ED-4DB2-BD59-A6C34878D82A}">
                    <a16:rowId xmlns:a16="http://schemas.microsoft.com/office/drawing/2014/main" val="10002"/>
                  </a:ext>
                </a:extLst>
              </a:tr>
              <a:tr h="509895">
                <a:tc>
                  <a:txBody>
                    <a:bodyPr/>
                    <a:lstStyle/>
                    <a:p>
                      <a:pPr algn="ctr"/>
                      <a:r>
                        <a:rPr lang="en-US" sz="2400" b="0" baseline="0" dirty="0">
                          <a:solidFill>
                            <a:schemeClr val="tx1">
                              <a:lumMod val="75000"/>
                              <a:lumOff val="25000"/>
                            </a:schemeClr>
                          </a:solidFill>
                          <a:effectLst/>
                          <a:latin typeface="+mj-lt"/>
                        </a:rPr>
                        <a:t>Specialty Driven</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Primary Care Driven</a:t>
                      </a:r>
                    </a:p>
                  </a:txBody>
                  <a:tcPr marL="121920" marR="121920">
                    <a:solidFill>
                      <a:schemeClr val="bg1">
                        <a:lumMod val="85000"/>
                      </a:schemeClr>
                    </a:solidFill>
                  </a:tcPr>
                </a:tc>
                <a:extLst>
                  <a:ext uri="{0D108BD9-81ED-4DB2-BD59-A6C34878D82A}">
                    <a16:rowId xmlns:a16="http://schemas.microsoft.com/office/drawing/2014/main" val="10003"/>
                  </a:ext>
                </a:extLst>
              </a:tr>
              <a:tr h="509895">
                <a:tc>
                  <a:txBody>
                    <a:bodyPr/>
                    <a:lstStyle/>
                    <a:p>
                      <a:pPr algn="ctr"/>
                      <a:r>
                        <a:rPr lang="en-US" sz="2400" b="0" baseline="0" dirty="0">
                          <a:solidFill>
                            <a:schemeClr val="tx1">
                              <a:lumMod val="75000"/>
                              <a:lumOff val="25000"/>
                            </a:schemeClr>
                          </a:solidFill>
                          <a:effectLst/>
                          <a:latin typeface="+mj-lt"/>
                        </a:rPr>
                        <a:t>Isolated Patient Files</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Integrated Electronic Records</a:t>
                      </a:r>
                    </a:p>
                  </a:txBody>
                  <a:tcPr marL="121920" marR="121920">
                    <a:solidFill>
                      <a:schemeClr val="bg1">
                        <a:lumMod val="85000"/>
                      </a:schemeClr>
                    </a:solidFill>
                  </a:tcPr>
                </a:tc>
                <a:extLst>
                  <a:ext uri="{0D108BD9-81ED-4DB2-BD59-A6C34878D82A}">
                    <a16:rowId xmlns:a16="http://schemas.microsoft.com/office/drawing/2014/main" val="10004"/>
                  </a:ext>
                </a:extLst>
              </a:tr>
              <a:tr h="509895">
                <a:tc>
                  <a:txBody>
                    <a:bodyPr/>
                    <a:lstStyle/>
                    <a:p>
                      <a:pPr algn="ctr"/>
                      <a:r>
                        <a:rPr lang="en-US" sz="2400" b="0" baseline="0" dirty="0">
                          <a:solidFill>
                            <a:schemeClr val="tx1">
                              <a:lumMod val="75000"/>
                              <a:lumOff val="25000"/>
                            </a:schemeClr>
                          </a:solidFill>
                          <a:effectLst/>
                          <a:latin typeface="+mj-lt"/>
                        </a:rPr>
                        <a:t>Utilization Management</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Evidence-Based Medicine</a:t>
                      </a:r>
                    </a:p>
                  </a:txBody>
                  <a:tcPr marL="121920" marR="121920">
                    <a:solidFill>
                      <a:schemeClr val="bg1">
                        <a:lumMod val="85000"/>
                      </a:schemeClr>
                    </a:solidFill>
                  </a:tcPr>
                </a:tc>
                <a:extLst>
                  <a:ext uri="{0D108BD9-81ED-4DB2-BD59-A6C34878D82A}">
                    <a16:rowId xmlns:a16="http://schemas.microsoft.com/office/drawing/2014/main" val="10005"/>
                  </a:ext>
                </a:extLst>
              </a:tr>
              <a:tr h="509895">
                <a:tc>
                  <a:txBody>
                    <a:bodyPr/>
                    <a:lstStyle/>
                    <a:p>
                      <a:pPr algn="ctr"/>
                      <a:r>
                        <a:rPr lang="en-US" sz="2400" b="0" baseline="0" dirty="0">
                          <a:solidFill>
                            <a:schemeClr val="tx1">
                              <a:lumMod val="75000"/>
                              <a:lumOff val="25000"/>
                            </a:schemeClr>
                          </a:solidFill>
                          <a:effectLst/>
                          <a:latin typeface="+mj-lt"/>
                        </a:rPr>
                        <a:t>Fee for Service</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Shared Risk/Reward</a:t>
                      </a:r>
                    </a:p>
                  </a:txBody>
                  <a:tcPr marL="121920" marR="121920">
                    <a:solidFill>
                      <a:schemeClr val="bg1">
                        <a:lumMod val="85000"/>
                      </a:schemeClr>
                    </a:solidFill>
                  </a:tcPr>
                </a:tc>
                <a:extLst>
                  <a:ext uri="{0D108BD9-81ED-4DB2-BD59-A6C34878D82A}">
                    <a16:rowId xmlns:a16="http://schemas.microsoft.com/office/drawing/2014/main" val="10006"/>
                  </a:ext>
                </a:extLst>
              </a:tr>
              <a:tr h="509895">
                <a:tc>
                  <a:txBody>
                    <a:bodyPr/>
                    <a:lstStyle/>
                    <a:p>
                      <a:pPr algn="ctr"/>
                      <a:r>
                        <a:rPr lang="en-US" sz="2400" b="0" baseline="0" dirty="0">
                          <a:solidFill>
                            <a:schemeClr val="tx1">
                              <a:lumMod val="75000"/>
                              <a:lumOff val="25000"/>
                            </a:schemeClr>
                          </a:solidFill>
                          <a:effectLst/>
                          <a:latin typeface="+mj-lt"/>
                        </a:rPr>
                        <a:t>Payment for Volume</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Payment for Value</a:t>
                      </a:r>
                    </a:p>
                  </a:txBody>
                  <a:tcPr marL="121920" marR="121920">
                    <a:solidFill>
                      <a:schemeClr val="bg1">
                        <a:lumMod val="85000"/>
                      </a:schemeClr>
                    </a:solidFill>
                  </a:tcPr>
                </a:tc>
                <a:extLst>
                  <a:ext uri="{0D108BD9-81ED-4DB2-BD59-A6C34878D82A}">
                    <a16:rowId xmlns:a16="http://schemas.microsoft.com/office/drawing/2014/main" val="10007"/>
                  </a:ext>
                </a:extLst>
              </a:tr>
              <a:tr h="833499">
                <a:tc>
                  <a:txBody>
                    <a:bodyPr/>
                    <a:lstStyle/>
                    <a:p>
                      <a:pPr algn="ctr"/>
                      <a:r>
                        <a:rPr lang="en-US" sz="2400" b="0" baseline="0" dirty="0">
                          <a:solidFill>
                            <a:schemeClr val="tx1">
                              <a:lumMod val="75000"/>
                              <a:lumOff val="25000"/>
                            </a:schemeClr>
                          </a:solidFill>
                          <a:effectLst/>
                          <a:latin typeface="+mj-lt"/>
                        </a:rPr>
                        <a:t>Adversarial Payer-Provider Relations</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Cooperative Payer-Provider Relations</a:t>
                      </a:r>
                    </a:p>
                  </a:txBody>
                  <a:tcPr marL="121920" marR="121920">
                    <a:solidFill>
                      <a:schemeClr val="bg1">
                        <a:lumMod val="85000"/>
                      </a:schemeClr>
                    </a:solidFill>
                  </a:tcPr>
                </a:tc>
                <a:extLst>
                  <a:ext uri="{0D108BD9-81ED-4DB2-BD59-A6C34878D82A}">
                    <a16:rowId xmlns:a16="http://schemas.microsoft.com/office/drawing/2014/main" val="10008"/>
                  </a:ext>
                </a:extLst>
              </a:tr>
              <a:tr h="509895">
                <a:tc>
                  <a:txBody>
                    <a:bodyPr/>
                    <a:lstStyle/>
                    <a:p>
                      <a:pPr algn="ctr"/>
                      <a:r>
                        <a:rPr lang="en-US" sz="2400" b="0" baseline="0" dirty="0">
                          <a:solidFill>
                            <a:schemeClr val="tx1">
                              <a:lumMod val="75000"/>
                              <a:lumOff val="25000"/>
                            </a:schemeClr>
                          </a:solidFill>
                          <a:effectLst/>
                          <a:latin typeface="+mj-lt"/>
                        </a:rPr>
                        <a:t>“Everyone For Themselves”</a:t>
                      </a:r>
                    </a:p>
                  </a:txBody>
                  <a:tcPr marL="121920" marR="121920">
                    <a:solidFill>
                      <a:schemeClr val="bg1">
                        <a:lumMod val="85000"/>
                      </a:schemeClr>
                    </a:solidFill>
                  </a:tcPr>
                </a:tc>
                <a:tc>
                  <a:txBody>
                    <a:bodyPr/>
                    <a:lstStyle/>
                    <a:p>
                      <a:pPr algn="ctr"/>
                      <a:r>
                        <a:rPr lang="en-US" sz="2400" b="0" baseline="0" dirty="0">
                          <a:solidFill>
                            <a:schemeClr val="tx1">
                              <a:lumMod val="75000"/>
                              <a:lumOff val="25000"/>
                            </a:schemeClr>
                          </a:solidFill>
                          <a:effectLst/>
                          <a:latin typeface="+mj-lt"/>
                        </a:rPr>
                        <a:t>Joint Contracting</a:t>
                      </a:r>
                    </a:p>
                  </a:txBody>
                  <a:tcPr marL="121920" marR="121920">
                    <a:solidFill>
                      <a:schemeClr val="bg1">
                        <a:lumMod val="85000"/>
                      </a:schemeClr>
                    </a:solidFill>
                  </a:tcPr>
                </a:tc>
                <a:extLst>
                  <a:ext uri="{0D108BD9-81ED-4DB2-BD59-A6C34878D82A}">
                    <a16:rowId xmlns:a16="http://schemas.microsoft.com/office/drawing/2014/main" val="10009"/>
                  </a:ext>
                </a:extLst>
              </a:tr>
            </a:tbl>
          </a:graphicData>
        </a:graphic>
      </p:graphicFrame>
      <p:sp>
        <p:nvSpPr>
          <p:cNvPr id="7" name="Slide Number Placeholder 3"/>
          <p:cNvSpPr>
            <a:spLocks noGrp="1"/>
          </p:cNvSpPr>
          <p:nvPr>
            <p:ph type="sldNum" sz="quarter" idx="4294967295"/>
          </p:nvPr>
        </p:nvSpPr>
        <p:spPr bwMode="auto">
          <a:xfrm>
            <a:off x="817034" y="6356351"/>
            <a:ext cx="489252"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00000"/>
                </a:solidFill>
                <a:latin typeface="Times New Roman" pitchFamily="18" charset="0"/>
                <a:cs typeface="Helvetica" charset="0"/>
                <a:sym typeface="Times New Roman" pitchFamily="18" charset="0"/>
              </a:defRPr>
            </a:lvl1pPr>
            <a:lvl2pPr marL="742950" indent="-285750">
              <a:defRPr>
                <a:solidFill>
                  <a:srgbClr val="000000"/>
                </a:solidFill>
                <a:latin typeface="Times New Roman" pitchFamily="18" charset="0"/>
                <a:cs typeface="Helvetica" charset="0"/>
                <a:sym typeface="Times New Roman" pitchFamily="18" charset="0"/>
              </a:defRPr>
            </a:lvl2pPr>
            <a:lvl3pPr marL="1143000" indent="-228600">
              <a:defRPr>
                <a:solidFill>
                  <a:srgbClr val="000000"/>
                </a:solidFill>
                <a:latin typeface="Times New Roman" pitchFamily="18" charset="0"/>
                <a:cs typeface="Helvetica" charset="0"/>
                <a:sym typeface="Times New Roman" pitchFamily="18" charset="0"/>
              </a:defRPr>
            </a:lvl3pPr>
            <a:lvl4pPr marL="1600200" indent="-228600">
              <a:defRPr>
                <a:solidFill>
                  <a:srgbClr val="000000"/>
                </a:solidFill>
                <a:latin typeface="Times New Roman" pitchFamily="18" charset="0"/>
                <a:cs typeface="Helvetica" charset="0"/>
                <a:sym typeface="Times New Roman" pitchFamily="18" charset="0"/>
              </a:defRPr>
            </a:lvl4pPr>
            <a:lvl5pPr marL="2057400" indent="-228600">
              <a:defRPr>
                <a:solidFill>
                  <a:srgbClr val="000000"/>
                </a:solidFill>
                <a:latin typeface="Times New Roman" pitchFamily="18"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9pPr>
          </a:lstStyle>
          <a:p>
            <a:fld id="{B9E1B889-E4AF-48E6-915A-EA401C0B4DB3}" type="slidenum">
              <a:rPr lang="en-US" altLang="en-US">
                <a:solidFill>
                  <a:schemeClr val="tx2"/>
                </a:solidFill>
              </a:rPr>
              <a:pPr/>
              <a:t>20</a:t>
            </a:fld>
            <a:endParaRPr lang="en-US" altLang="en-US" sz="1000" dirty="0">
              <a:solidFill>
                <a:schemeClr val="tx2"/>
              </a:solidFill>
            </a:endParaRPr>
          </a:p>
        </p:txBody>
      </p:sp>
    </p:spTree>
    <p:extLst>
      <p:ext uri="{BB962C8B-B14F-4D97-AF65-F5344CB8AC3E}">
        <p14:creationId xmlns:p14="http://schemas.microsoft.com/office/powerpoint/2010/main" val="160387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3455012"/>
          </a:xfrm>
        </p:spPr>
        <p:txBody>
          <a:bodyPr/>
          <a:lstStyle/>
          <a:p>
            <a:pPr algn="ctr"/>
            <a:r>
              <a:rPr lang="en-US" dirty="0"/>
              <a:t>Payment Reform Models</a:t>
            </a:r>
          </a:p>
        </p:txBody>
      </p:sp>
    </p:spTree>
    <p:extLst>
      <p:ext uri="{BB962C8B-B14F-4D97-AF65-F5344CB8AC3E}">
        <p14:creationId xmlns:p14="http://schemas.microsoft.com/office/powerpoint/2010/main" val="367274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1638"/>
          </a:xfrm>
        </p:spPr>
        <p:txBody>
          <a:bodyPr/>
          <a:lstStyle/>
          <a:p>
            <a:r>
              <a:rPr lang="en-US" dirty="0"/>
              <a:t>Quintuple Aim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9502006"/>
              </p:ext>
            </p:extLst>
          </p:nvPr>
        </p:nvGraphicFramePr>
        <p:xfrm>
          <a:off x="1047640" y="1451736"/>
          <a:ext cx="10058400" cy="441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664906" y="6432281"/>
            <a:ext cx="6527093" cy="338554"/>
          </a:xfrm>
          <a:prstGeom prst="rect">
            <a:avLst/>
          </a:prstGeom>
          <a:noFill/>
        </p:spPr>
        <p:txBody>
          <a:bodyPr wrap="square" rtlCol="0">
            <a:spAutoFit/>
          </a:bodyPr>
          <a:lstStyle/>
          <a:p>
            <a:pPr algn="ctr"/>
            <a:r>
              <a:rPr lang="en-US" sz="1600"/>
              <a:t>Frank Reed, M.D., </a:t>
            </a:r>
            <a:r>
              <a:rPr lang="en-US" sz="1600" dirty="0"/>
              <a:t>Professor of Family Medicine, Univ. of Montana, 2017</a:t>
            </a:r>
          </a:p>
        </p:txBody>
      </p:sp>
    </p:spTree>
    <p:extLst>
      <p:ext uri="{BB962C8B-B14F-4D97-AF65-F5344CB8AC3E}">
        <p14:creationId xmlns:p14="http://schemas.microsoft.com/office/powerpoint/2010/main" val="516034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Possible Futures</a:t>
            </a:r>
          </a:p>
        </p:txBody>
      </p:sp>
      <p:sp>
        <p:nvSpPr>
          <p:cNvPr id="3" name="Content Placeholder 2"/>
          <p:cNvSpPr>
            <a:spLocks noGrp="1"/>
          </p:cNvSpPr>
          <p:nvPr>
            <p:ph idx="1"/>
          </p:nvPr>
        </p:nvSpPr>
        <p:spPr>
          <a:xfrm>
            <a:off x="722489" y="1882021"/>
            <a:ext cx="10972800" cy="4427894"/>
          </a:xfrm>
        </p:spPr>
        <p:txBody>
          <a:bodyPr>
            <a:normAutofit fontScale="92500" lnSpcReduction="20000"/>
          </a:bodyPr>
          <a:lstStyle/>
          <a:p>
            <a:pPr>
              <a:lnSpc>
                <a:spcPct val="110000"/>
              </a:lnSpc>
              <a:spcBef>
                <a:spcPts val="1248"/>
              </a:spcBef>
              <a:buFont typeface="Wingdings" charset="2"/>
              <a:buChar char="Ø"/>
            </a:pPr>
            <a:r>
              <a:rPr lang="en-US" sz="3000" dirty="0">
                <a:latin typeface="+mj-lt"/>
              </a:rPr>
              <a:t>Shift of health care costs to patients.</a:t>
            </a:r>
          </a:p>
          <a:p>
            <a:pPr>
              <a:lnSpc>
                <a:spcPct val="110000"/>
              </a:lnSpc>
              <a:spcBef>
                <a:spcPts val="1248"/>
              </a:spcBef>
              <a:buFont typeface="Wingdings" charset="2"/>
              <a:buChar char="Ø"/>
            </a:pPr>
            <a:r>
              <a:rPr lang="en-US" sz="3000" dirty="0">
                <a:latin typeface="+mj-lt"/>
              </a:rPr>
              <a:t>Government imposes price control on health care goods and services.</a:t>
            </a:r>
          </a:p>
          <a:p>
            <a:pPr lvl="1">
              <a:lnSpc>
                <a:spcPct val="110000"/>
              </a:lnSpc>
              <a:spcBef>
                <a:spcPts val="1248"/>
              </a:spcBef>
              <a:buFont typeface="Arial"/>
              <a:buChar char="•"/>
            </a:pPr>
            <a:r>
              <a:rPr lang="en-US" sz="2600" u="sng" dirty="0">
                <a:latin typeface="+mj-lt"/>
              </a:rPr>
              <a:t>Harris poll</a:t>
            </a:r>
            <a:r>
              <a:rPr lang="en-US" sz="2600" dirty="0">
                <a:latin typeface="+mj-lt"/>
              </a:rPr>
              <a:t>: 40% decrease physician payment; 44% decrease hospital payment; 66% decrease Rx cost</a:t>
            </a:r>
          </a:p>
          <a:p>
            <a:pPr>
              <a:lnSpc>
                <a:spcPct val="110000"/>
              </a:lnSpc>
              <a:spcBef>
                <a:spcPts val="1248"/>
              </a:spcBef>
              <a:buFont typeface="Wingdings" charset="2"/>
              <a:buChar char="Ø"/>
            </a:pPr>
            <a:r>
              <a:rPr lang="en-US" sz="3000" dirty="0">
                <a:latin typeface="+mj-lt"/>
              </a:rPr>
              <a:t>Payment reform and care delivery redesign bends the cost curve through integration and creating value.</a:t>
            </a:r>
          </a:p>
          <a:p>
            <a:endParaRPr lang="en-US" dirty="0"/>
          </a:p>
          <a:p>
            <a:pPr marL="0" indent="0" algn="r">
              <a:spcBef>
                <a:spcPts val="0"/>
              </a:spcBef>
              <a:buNone/>
            </a:pPr>
            <a:r>
              <a:rPr lang="en-US" sz="1900" dirty="0"/>
              <a:t>Kim Slocum</a:t>
            </a:r>
          </a:p>
          <a:p>
            <a:pPr marL="0" indent="0" algn="r">
              <a:spcBef>
                <a:spcPts val="0"/>
              </a:spcBef>
              <a:buNone/>
            </a:pPr>
            <a:r>
              <a:rPr lang="en-US" sz="1900" dirty="0"/>
              <a:t>Texas Health Institute</a:t>
            </a:r>
          </a:p>
          <a:p>
            <a:pPr marL="0" indent="0" algn="r">
              <a:spcBef>
                <a:spcPts val="0"/>
              </a:spcBef>
              <a:buNone/>
            </a:pPr>
            <a:r>
              <a:rPr lang="en-US" sz="1900" dirty="0"/>
              <a:t>KDS Consulting</a:t>
            </a:r>
          </a:p>
          <a:p>
            <a:pPr marL="0" indent="0" algn="r">
              <a:spcBef>
                <a:spcPts val="0"/>
              </a:spcBef>
              <a:buNone/>
            </a:pPr>
            <a:r>
              <a:rPr lang="en-US" sz="1900" dirty="0"/>
              <a:t>2011</a:t>
            </a:r>
          </a:p>
        </p:txBody>
      </p:sp>
    </p:spTree>
    <p:extLst>
      <p:ext uri="{BB962C8B-B14F-4D97-AF65-F5344CB8AC3E}">
        <p14:creationId xmlns:p14="http://schemas.microsoft.com/office/powerpoint/2010/main" val="235355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2"/>
          <p:cNvSpPr>
            <a:spLocks/>
          </p:cNvSpPr>
          <p:nvPr/>
        </p:nvSpPr>
        <p:spPr bwMode="auto">
          <a:xfrm>
            <a:off x="1943101" y="2202570"/>
            <a:ext cx="9444567" cy="2360613"/>
          </a:xfrm>
          <a:custGeom>
            <a:avLst/>
            <a:gdLst>
              <a:gd name="T0" fmla="*/ 0 w 4462"/>
              <a:gd name="T1" fmla="*/ 0 h 1487"/>
              <a:gd name="T2" fmla="*/ 2147483647 w 4462"/>
              <a:gd name="T3" fmla="*/ 2147483647 h 1487"/>
              <a:gd name="T4" fmla="*/ 2147483647 w 4462"/>
              <a:gd name="T5" fmla="*/ 2147483647 h 1487"/>
              <a:gd name="T6" fmla="*/ 0 60000 65536"/>
              <a:gd name="T7" fmla="*/ 0 60000 65536"/>
              <a:gd name="T8" fmla="*/ 0 60000 65536"/>
              <a:gd name="T9" fmla="*/ 0 w 4462"/>
              <a:gd name="T10" fmla="*/ 0 h 1487"/>
              <a:gd name="T11" fmla="*/ 4462 w 4462"/>
              <a:gd name="T12" fmla="*/ 1487 h 1487"/>
            </a:gdLst>
            <a:ahLst/>
            <a:cxnLst>
              <a:cxn ang="T6">
                <a:pos x="T0" y="T1"/>
              </a:cxn>
              <a:cxn ang="T7">
                <a:pos x="T2" y="T3"/>
              </a:cxn>
              <a:cxn ang="T8">
                <a:pos x="T4" y="T5"/>
              </a:cxn>
            </a:cxnLst>
            <a:rect l="T9" t="T10" r="T11" b="T12"/>
            <a:pathLst>
              <a:path w="4462" h="1487">
                <a:moveTo>
                  <a:pt x="0" y="0"/>
                </a:moveTo>
                <a:cubicBezTo>
                  <a:pt x="1201" y="135"/>
                  <a:pt x="2402" y="271"/>
                  <a:pt x="3146" y="519"/>
                </a:cubicBezTo>
                <a:cubicBezTo>
                  <a:pt x="3890" y="767"/>
                  <a:pt x="4176" y="1127"/>
                  <a:pt x="4462" y="1487"/>
                </a:cubicBezTo>
              </a:path>
            </a:pathLst>
          </a:custGeom>
          <a:noFill/>
          <a:ln w="28575">
            <a:solidFill>
              <a:schemeClr val="tx1"/>
            </a:solidFill>
            <a:miter lim="800000"/>
            <a:headEnd/>
            <a:tailEnd/>
          </a:ln>
        </p:spPr>
        <p:txBody>
          <a:bodyPr wrap="none" anchor="ctr"/>
          <a:lstStyle/>
          <a:p>
            <a:endParaRPr lang="en-US"/>
          </a:p>
        </p:txBody>
      </p:sp>
      <p:sp>
        <p:nvSpPr>
          <p:cNvPr id="51203" name="Freeform 3"/>
          <p:cNvSpPr>
            <a:spLocks/>
          </p:cNvSpPr>
          <p:nvPr/>
        </p:nvSpPr>
        <p:spPr bwMode="auto">
          <a:xfrm>
            <a:off x="1320800" y="1885950"/>
            <a:ext cx="9956800" cy="3581400"/>
          </a:xfrm>
          <a:custGeom>
            <a:avLst/>
            <a:gdLst>
              <a:gd name="T0" fmla="*/ 0 w 3552"/>
              <a:gd name="T1" fmla="*/ 2147483647 h 1672"/>
              <a:gd name="T2" fmla="*/ 2147483647 w 3552"/>
              <a:gd name="T3" fmla="*/ 2147483647 h 1672"/>
              <a:gd name="T4" fmla="*/ 2147483647 w 3552"/>
              <a:gd name="T5" fmla="*/ 2147483647 h 1672"/>
              <a:gd name="T6" fmla="*/ 2147483647 w 3552"/>
              <a:gd name="T7" fmla="*/ 2147483647 h 1672"/>
              <a:gd name="T8" fmla="*/ 2147483647 w 3552"/>
              <a:gd name="T9" fmla="*/ 2147483647 h 1672"/>
              <a:gd name="T10" fmla="*/ 2147483647 w 3552"/>
              <a:gd name="T11" fmla="*/ 2147483647 h 1672"/>
              <a:gd name="T12" fmla="*/ 2147483647 w 3552"/>
              <a:gd name="T13" fmla="*/ 2147483647 h 1672"/>
              <a:gd name="T14" fmla="*/ 0 60000 65536"/>
              <a:gd name="T15" fmla="*/ 0 60000 65536"/>
              <a:gd name="T16" fmla="*/ 0 60000 65536"/>
              <a:gd name="T17" fmla="*/ 0 60000 65536"/>
              <a:gd name="T18" fmla="*/ 0 60000 65536"/>
              <a:gd name="T19" fmla="*/ 0 60000 65536"/>
              <a:gd name="T20" fmla="*/ 0 60000 65536"/>
              <a:gd name="T21" fmla="*/ 0 w 3552"/>
              <a:gd name="T22" fmla="*/ 0 h 1672"/>
              <a:gd name="T23" fmla="*/ 3552 w 3552"/>
              <a:gd name="T24" fmla="*/ 1672 h 1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2" h="1672">
                <a:moveTo>
                  <a:pt x="0" y="1664"/>
                </a:moveTo>
                <a:cubicBezTo>
                  <a:pt x="216" y="1668"/>
                  <a:pt x="432" y="1672"/>
                  <a:pt x="672" y="1664"/>
                </a:cubicBezTo>
                <a:cubicBezTo>
                  <a:pt x="912" y="1656"/>
                  <a:pt x="1160" y="1648"/>
                  <a:pt x="1440" y="1616"/>
                </a:cubicBezTo>
                <a:cubicBezTo>
                  <a:pt x="1720" y="1584"/>
                  <a:pt x="2112" y="1536"/>
                  <a:pt x="2352" y="1472"/>
                </a:cubicBezTo>
                <a:cubicBezTo>
                  <a:pt x="2592" y="1408"/>
                  <a:pt x="2712" y="1448"/>
                  <a:pt x="2880" y="1232"/>
                </a:cubicBezTo>
                <a:cubicBezTo>
                  <a:pt x="3048" y="1016"/>
                  <a:pt x="3248" y="352"/>
                  <a:pt x="3360" y="176"/>
                </a:cubicBezTo>
                <a:cubicBezTo>
                  <a:pt x="3472" y="0"/>
                  <a:pt x="3520" y="176"/>
                  <a:pt x="3552" y="176"/>
                </a:cubicBezTo>
              </a:path>
            </a:pathLst>
          </a:custGeom>
          <a:noFill/>
          <a:ln w="28575">
            <a:solidFill>
              <a:schemeClr val="tx1"/>
            </a:solidFill>
            <a:round/>
            <a:headEnd/>
            <a:tailEnd/>
          </a:ln>
        </p:spPr>
        <p:txBody>
          <a:bodyPr wrap="none" anchor="ctr"/>
          <a:lstStyle/>
          <a:p>
            <a:endParaRPr lang="en-US"/>
          </a:p>
        </p:txBody>
      </p:sp>
      <p:sp>
        <p:nvSpPr>
          <p:cNvPr id="51204" name="Oval 4"/>
          <p:cNvSpPr>
            <a:spLocks noChangeArrowheads="1"/>
          </p:cNvSpPr>
          <p:nvPr/>
        </p:nvSpPr>
        <p:spPr bwMode="auto">
          <a:xfrm>
            <a:off x="1320800" y="2952751"/>
            <a:ext cx="2923117" cy="2398713"/>
          </a:xfrm>
          <a:prstGeom prst="ellipse">
            <a:avLst/>
          </a:prstGeom>
          <a:solidFill>
            <a:srgbClr val="3366FF"/>
          </a:solidFill>
          <a:ln w="38100">
            <a:solidFill>
              <a:schemeClr val="accent1"/>
            </a:solidFill>
            <a:round/>
            <a:headEnd/>
            <a:tailEnd/>
          </a:ln>
        </p:spPr>
        <p:txBody>
          <a:bodyPr wrap="none" anchor="ctr"/>
          <a:lstStyle/>
          <a:p>
            <a:pPr algn="ctr"/>
            <a:endParaRPr lang="en-US" u="sng">
              <a:solidFill>
                <a:srgbClr val="FF0000"/>
              </a:solidFill>
            </a:endParaRPr>
          </a:p>
        </p:txBody>
      </p:sp>
      <p:sp>
        <p:nvSpPr>
          <p:cNvPr id="51205" name="Oval 5"/>
          <p:cNvSpPr>
            <a:spLocks noChangeArrowheads="1"/>
          </p:cNvSpPr>
          <p:nvPr/>
        </p:nvSpPr>
        <p:spPr bwMode="auto">
          <a:xfrm>
            <a:off x="4519179" y="3231749"/>
            <a:ext cx="2438400" cy="1865313"/>
          </a:xfrm>
          <a:prstGeom prst="ellipse">
            <a:avLst/>
          </a:prstGeom>
          <a:solidFill>
            <a:srgbClr val="800080">
              <a:alpha val="85097"/>
            </a:srgbClr>
          </a:solidFill>
          <a:ln w="38100">
            <a:solidFill>
              <a:schemeClr val="tx2"/>
            </a:solidFill>
            <a:round/>
            <a:headEnd/>
            <a:tailEnd/>
          </a:ln>
        </p:spPr>
        <p:txBody>
          <a:bodyPr wrap="none" anchor="ctr"/>
          <a:lstStyle/>
          <a:p>
            <a:endParaRPr lang="en-US"/>
          </a:p>
        </p:txBody>
      </p:sp>
      <p:sp>
        <p:nvSpPr>
          <p:cNvPr id="51206" name="Oval 6"/>
          <p:cNvSpPr>
            <a:spLocks noChangeArrowheads="1"/>
          </p:cNvSpPr>
          <p:nvPr/>
        </p:nvSpPr>
        <p:spPr bwMode="auto">
          <a:xfrm>
            <a:off x="7050308" y="3409950"/>
            <a:ext cx="2032000" cy="1447800"/>
          </a:xfrm>
          <a:prstGeom prst="ellipse">
            <a:avLst/>
          </a:prstGeom>
          <a:solidFill>
            <a:schemeClr val="hlink"/>
          </a:solidFill>
          <a:ln w="38100">
            <a:solidFill>
              <a:schemeClr val="folHlink"/>
            </a:solidFill>
            <a:round/>
            <a:headEnd/>
            <a:tailEnd/>
          </a:ln>
        </p:spPr>
        <p:txBody>
          <a:bodyPr wrap="none" anchor="ctr"/>
          <a:lstStyle/>
          <a:p>
            <a:endParaRPr lang="en-US"/>
          </a:p>
        </p:txBody>
      </p:sp>
      <p:sp>
        <p:nvSpPr>
          <p:cNvPr id="51207" name="Oval 7"/>
          <p:cNvSpPr>
            <a:spLocks noChangeArrowheads="1"/>
          </p:cNvSpPr>
          <p:nvPr/>
        </p:nvSpPr>
        <p:spPr bwMode="auto">
          <a:xfrm>
            <a:off x="10363200" y="3714750"/>
            <a:ext cx="1016000" cy="762000"/>
          </a:xfrm>
          <a:prstGeom prst="ellipse">
            <a:avLst/>
          </a:prstGeom>
          <a:solidFill>
            <a:srgbClr val="FE9804"/>
          </a:solidFill>
          <a:ln w="38100">
            <a:solidFill>
              <a:srgbClr val="FF6600"/>
            </a:solidFill>
            <a:round/>
            <a:headEnd/>
            <a:tailEnd/>
          </a:ln>
        </p:spPr>
        <p:txBody>
          <a:bodyPr wrap="none" anchor="ctr"/>
          <a:lstStyle/>
          <a:p>
            <a:endParaRPr lang="en-US"/>
          </a:p>
        </p:txBody>
      </p:sp>
      <p:sp>
        <p:nvSpPr>
          <p:cNvPr id="51208" name="Oval 8"/>
          <p:cNvSpPr>
            <a:spLocks noChangeArrowheads="1"/>
          </p:cNvSpPr>
          <p:nvPr/>
        </p:nvSpPr>
        <p:spPr bwMode="auto">
          <a:xfrm>
            <a:off x="8839200" y="3562350"/>
            <a:ext cx="1524000" cy="1066800"/>
          </a:xfrm>
          <a:prstGeom prst="ellipse">
            <a:avLst/>
          </a:prstGeom>
          <a:solidFill>
            <a:schemeClr val="folHlink"/>
          </a:solidFill>
          <a:ln w="38100">
            <a:solidFill>
              <a:schemeClr val="hlink"/>
            </a:solidFill>
            <a:round/>
            <a:headEnd/>
            <a:tailEnd/>
          </a:ln>
        </p:spPr>
        <p:txBody>
          <a:bodyPr wrap="none" anchor="ctr"/>
          <a:lstStyle/>
          <a:p>
            <a:endParaRPr lang="en-US"/>
          </a:p>
        </p:txBody>
      </p:sp>
      <p:sp>
        <p:nvSpPr>
          <p:cNvPr id="51209" name="Line 9"/>
          <p:cNvSpPr>
            <a:spLocks noChangeShapeType="1"/>
          </p:cNvSpPr>
          <p:nvPr/>
        </p:nvSpPr>
        <p:spPr bwMode="auto">
          <a:xfrm>
            <a:off x="1320800" y="1733550"/>
            <a:ext cx="0" cy="3746500"/>
          </a:xfrm>
          <a:prstGeom prst="line">
            <a:avLst/>
          </a:prstGeom>
          <a:noFill/>
          <a:ln w="19050">
            <a:solidFill>
              <a:schemeClr val="bg2"/>
            </a:solidFill>
            <a:round/>
            <a:headEnd/>
            <a:tailEnd/>
          </a:ln>
        </p:spPr>
        <p:txBody>
          <a:bodyPr wrap="none" anchor="ctr"/>
          <a:lstStyle/>
          <a:p>
            <a:endParaRPr lang="en-US"/>
          </a:p>
        </p:txBody>
      </p:sp>
      <p:sp>
        <p:nvSpPr>
          <p:cNvPr id="51210" name="Rectangle 10"/>
          <p:cNvSpPr>
            <a:spLocks noChangeArrowheads="1"/>
          </p:cNvSpPr>
          <p:nvPr/>
        </p:nvSpPr>
        <p:spPr bwMode="auto">
          <a:xfrm>
            <a:off x="9753600" y="2038350"/>
            <a:ext cx="2032000" cy="3429000"/>
          </a:xfrm>
          <a:prstGeom prst="rect">
            <a:avLst/>
          </a:prstGeom>
          <a:noFill/>
          <a:ln w="9525">
            <a:solidFill>
              <a:schemeClr val="tx1"/>
            </a:solidFill>
            <a:prstDash val="dash"/>
            <a:miter lim="800000"/>
            <a:headEnd/>
            <a:tailEnd/>
          </a:ln>
        </p:spPr>
        <p:txBody>
          <a:bodyPr wrap="none" anchor="ctr"/>
          <a:lstStyle/>
          <a:p>
            <a:endParaRPr lang="en-US"/>
          </a:p>
        </p:txBody>
      </p:sp>
      <p:sp>
        <p:nvSpPr>
          <p:cNvPr id="51211" name="Text Box 11"/>
          <p:cNvSpPr txBox="1">
            <a:spLocks noChangeArrowheads="1"/>
          </p:cNvSpPr>
          <p:nvPr/>
        </p:nvSpPr>
        <p:spPr bwMode="auto">
          <a:xfrm>
            <a:off x="10064951" y="4641850"/>
            <a:ext cx="1402948" cy="830997"/>
          </a:xfrm>
          <a:prstGeom prst="rect">
            <a:avLst/>
          </a:prstGeom>
          <a:noFill/>
          <a:ln w="9525">
            <a:noFill/>
            <a:miter lim="800000"/>
            <a:headEnd/>
            <a:tailEnd/>
          </a:ln>
        </p:spPr>
        <p:txBody>
          <a:bodyPr wrap="none">
            <a:spAutoFit/>
          </a:bodyPr>
          <a:lstStyle/>
          <a:p>
            <a:pPr algn="ctr" eaLnBrk="0" hangingPunct="0"/>
            <a:r>
              <a:rPr lang="en-US" sz="1600" b="1">
                <a:solidFill>
                  <a:srgbClr val="FF0000"/>
                </a:solidFill>
                <a:cs typeface="Arial" pitchFamily="34" charset="0"/>
              </a:rPr>
              <a:t>20% of people</a:t>
            </a:r>
          </a:p>
          <a:p>
            <a:pPr algn="ctr" eaLnBrk="0" hangingPunct="0"/>
            <a:r>
              <a:rPr lang="en-US" sz="1600" b="1">
                <a:solidFill>
                  <a:srgbClr val="FF0000"/>
                </a:solidFill>
                <a:cs typeface="Arial" pitchFamily="34" charset="0"/>
              </a:rPr>
              <a:t>generate</a:t>
            </a:r>
          </a:p>
          <a:p>
            <a:pPr algn="ctr" eaLnBrk="0" hangingPunct="0"/>
            <a:r>
              <a:rPr lang="en-US" sz="1600" b="1">
                <a:solidFill>
                  <a:srgbClr val="FF0000"/>
                </a:solidFill>
                <a:cs typeface="Arial" pitchFamily="34" charset="0"/>
              </a:rPr>
              <a:t>80% of costs</a:t>
            </a:r>
          </a:p>
        </p:txBody>
      </p:sp>
      <p:sp>
        <p:nvSpPr>
          <p:cNvPr id="51212" name="Text Box 12"/>
          <p:cNvSpPr txBox="1">
            <a:spLocks noChangeArrowheads="1"/>
          </p:cNvSpPr>
          <p:nvPr/>
        </p:nvSpPr>
        <p:spPr bwMode="auto">
          <a:xfrm rot="-4605">
            <a:off x="2369926" y="3824001"/>
            <a:ext cx="941283" cy="584776"/>
          </a:xfrm>
          <a:prstGeom prst="rect">
            <a:avLst/>
          </a:prstGeom>
          <a:noFill/>
          <a:ln w="9525">
            <a:noFill/>
            <a:miter lim="800000"/>
            <a:headEnd/>
            <a:tailEnd/>
          </a:ln>
        </p:spPr>
        <p:txBody>
          <a:bodyPr wrap="none">
            <a:spAutoFit/>
          </a:bodyPr>
          <a:lstStyle/>
          <a:p>
            <a:pPr algn="ctr" eaLnBrk="0" hangingPunct="0"/>
            <a:r>
              <a:rPr lang="en-US" sz="1600" b="1" dirty="0">
                <a:solidFill>
                  <a:schemeClr val="bg1"/>
                </a:solidFill>
                <a:cs typeface="Arial" pitchFamily="34" charset="0"/>
              </a:rPr>
              <a:t>Healthy/</a:t>
            </a:r>
          </a:p>
          <a:p>
            <a:pPr algn="ctr" eaLnBrk="0" hangingPunct="0"/>
            <a:r>
              <a:rPr lang="en-US" sz="1600" b="1" dirty="0">
                <a:solidFill>
                  <a:schemeClr val="bg1"/>
                </a:solidFill>
                <a:cs typeface="Arial" pitchFamily="34" charset="0"/>
              </a:rPr>
              <a:t>Low Risk</a:t>
            </a:r>
          </a:p>
        </p:txBody>
      </p:sp>
      <p:sp>
        <p:nvSpPr>
          <p:cNvPr id="51213" name="Text Box 13"/>
          <p:cNvSpPr txBox="1">
            <a:spLocks noChangeArrowheads="1"/>
          </p:cNvSpPr>
          <p:nvPr/>
        </p:nvSpPr>
        <p:spPr bwMode="auto">
          <a:xfrm rot="24575">
            <a:off x="5080000" y="3923299"/>
            <a:ext cx="1016000" cy="338554"/>
          </a:xfrm>
          <a:prstGeom prst="rect">
            <a:avLst/>
          </a:prstGeom>
          <a:noFill/>
          <a:ln w="9525">
            <a:noFill/>
            <a:miter lim="800000"/>
            <a:headEnd/>
            <a:tailEnd/>
          </a:ln>
        </p:spPr>
        <p:txBody>
          <a:bodyPr>
            <a:spAutoFit/>
          </a:bodyPr>
          <a:lstStyle/>
          <a:p>
            <a:pPr algn="ctr" eaLnBrk="0" hangingPunct="0"/>
            <a:r>
              <a:rPr lang="en-US" sz="1600" b="1">
                <a:solidFill>
                  <a:schemeClr val="bg1"/>
                </a:solidFill>
                <a:cs typeface="Arial" pitchFamily="34" charset="0"/>
              </a:rPr>
              <a:t>At-Risk</a:t>
            </a:r>
          </a:p>
        </p:txBody>
      </p:sp>
      <p:sp>
        <p:nvSpPr>
          <p:cNvPr id="51214" name="Text Box 14"/>
          <p:cNvSpPr txBox="1">
            <a:spLocks noChangeArrowheads="1"/>
          </p:cNvSpPr>
          <p:nvPr/>
        </p:nvSpPr>
        <p:spPr bwMode="auto">
          <a:xfrm rot="-19572">
            <a:off x="7545721" y="3800189"/>
            <a:ext cx="571891" cy="584776"/>
          </a:xfrm>
          <a:prstGeom prst="rect">
            <a:avLst/>
          </a:prstGeom>
          <a:noFill/>
          <a:ln w="9525">
            <a:noFill/>
            <a:miter lim="800000"/>
            <a:headEnd/>
            <a:tailEnd/>
          </a:ln>
        </p:spPr>
        <p:txBody>
          <a:bodyPr wrap="none">
            <a:spAutoFit/>
          </a:bodyPr>
          <a:lstStyle/>
          <a:p>
            <a:pPr algn="ctr" eaLnBrk="0" hangingPunct="0"/>
            <a:r>
              <a:rPr lang="en-US" sz="1600" b="1" dirty="0">
                <a:solidFill>
                  <a:schemeClr val="bg1"/>
                </a:solidFill>
                <a:cs typeface="Arial" pitchFamily="34" charset="0"/>
              </a:rPr>
              <a:t>High</a:t>
            </a:r>
          </a:p>
          <a:p>
            <a:pPr algn="ctr" eaLnBrk="0" hangingPunct="0"/>
            <a:r>
              <a:rPr lang="en-US" sz="1600" b="1" dirty="0">
                <a:solidFill>
                  <a:schemeClr val="bg1"/>
                </a:solidFill>
                <a:cs typeface="Arial" pitchFamily="34" charset="0"/>
              </a:rPr>
              <a:t>Risk</a:t>
            </a:r>
          </a:p>
        </p:txBody>
      </p:sp>
      <p:sp>
        <p:nvSpPr>
          <p:cNvPr id="51215" name="Text Box 15"/>
          <p:cNvSpPr txBox="1">
            <a:spLocks noChangeArrowheads="1"/>
          </p:cNvSpPr>
          <p:nvPr/>
        </p:nvSpPr>
        <p:spPr bwMode="auto">
          <a:xfrm rot="9608">
            <a:off x="10476197" y="3773201"/>
            <a:ext cx="838691" cy="584776"/>
          </a:xfrm>
          <a:prstGeom prst="rect">
            <a:avLst/>
          </a:prstGeom>
          <a:noFill/>
          <a:ln w="9525">
            <a:noFill/>
            <a:miter lim="800000"/>
            <a:headEnd/>
            <a:tailEnd/>
          </a:ln>
        </p:spPr>
        <p:txBody>
          <a:bodyPr wrap="none">
            <a:spAutoFit/>
          </a:bodyPr>
          <a:lstStyle/>
          <a:p>
            <a:pPr algn="ctr" eaLnBrk="0" hangingPunct="0"/>
            <a:r>
              <a:rPr lang="en-US" sz="1600" b="1">
                <a:solidFill>
                  <a:schemeClr val="bg1"/>
                </a:solidFill>
                <a:cs typeface="Arial" pitchFamily="34" charset="0"/>
              </a:rPr>
              <a:t>Active</a:t>
            </a:r>
          </a:p>
          <a:p>
            <a:pPr algn="ctr" eaLnBrk="0" hangingPunct="0"/>
            <a:r>
              <a:rPr lang="en-US" sz="1600" b="1">
                <a:solidFill>
                  <a:schemeClr val="bg1"/>
                </a:solidFill>
                <a:cs typeface="Arial" pitchFamily="34" charset="0"/>
              </a:rPr>
              <a:t>Disease</a:t>
            </a:r>
          </a:p>
        </p:txBody>
      </p:sp>
      <p:sp>
        <p:nvSpPr>
          <p:cNvPr id="51216" name="Text Box 16"/>
          <p:cNvSpPr txBox="1">
            <a:spLocks noChangeArrowheads="1"/>
          </p:cNvSpPr>
          <p:nvPr/>
        </p:nvSpPr>
        <p:spPr bwMode="auto">
          <a:xfrm>
            <a:off x="8331200" y="1657350"/>
            <a:ext cx="3251200" cy="336550"/>
          </a:xfrm>
          <a:prstGeom prst="rect">
            <a:avLst/>
          </a:prstGeom>
          <a:noFill/>
          <a:ln w="9525">
            <a:noFill/>
            <a:miter lim="800000"/>
            <a:headEnd/>
            <a:tailEnd/>
          </a:ln>
        </p:spPr>
        <p:txBody>
          <a:bodyPr>
            <a:spAutoFit/>
          </a:bodyPr>
          <a:lstStyle/>
          <a:p>
            <a:pPr algn="ctr" eaLnBrk="0" hangingPunct="0">
              <a:spcBef>
                <a:spcPct val="50000"/>
              </a:spcBef>
            </a:pPr>
            <a:r>
              <a:rPr lang="en-US" sz="1600" b="1">
                <a:solidFill>
                  <a:schemeClr val="tx2"/>
                </a:solidFill>
                <a:cs typeface="Arial" pitchFamily="34" charset="0"/>
              </a:rPr>
              <a:t>Health care spending</a:t>
            </a:r>
          </a:p>
        </p:txBody>
      </p:sp>
      <p:sp>
        <p:nvSpPr>
          <p:cNvPr id="51217" name="Line 17"/>
          <p:cNvSpPr>
            <a:spLocks noChangeShapeType="1"/>
          </p:cNvSpPr>
          <p:nvPr/>
        </p:nvSpPr>
        <p:spPr bwMode="auto">
          <a:xfrm>
            <a:off x="9753600" y="1962150"/>
            <a:ext cx="711200" cy="609600"/>
          </a:xfrm>
          <a:prstGeom prst="line">
            <a:avLst/>
          </a:prstGeom>
          <a:noFill/>
          <a:ln w="19050">
            <a:solidFill>
              <a:schemeClr val="tx2"/>
            </a:solidFill>
            <a:round/>
            <a:headEnd/>
            <a:tailEnd/>
          </a:ln>
        </p:spPr>
        <p:txBody>
          <a:bodyPr wrap="none" anchor="ctr"/>
          <a:lstStyle/>
          <a:p>
            <a:endParaRPr lang="en-US"/>
          </a:p>
        </p:txBody>
      </p:sp>
      <p:sp>
        <p:nvSpPr>
          <p:cNvPr id="51218" name="Text Box 18"/>
          <p:cNvSpPr txBox="1">
            <a:spLocks noChangeArrowheads="1"/>
          </p:cNvSpPr>
          <p:nvPr/>
        </p:nvSpPr>
        <p:spPr bwMode="auto">
          <a:xfrm rot="-19572">
            <a:off x="9085690" y="3615165"/>
            <a:ext cx="1086055" cy="830997"/>
          </a:xfrm>
          <a:prstGeom prst="rect">
            <a:avLst/>
          </a:prstGeom>
          <a:noFill/>
          <a:ln w="9525">
            <a:noFill/>
            <a:miter lim="800000"/>
            <a:headEnd/>
            <a:tailEnd/>
          </a:ln>
        </p:spPr>
        <p:txBody>
          <a:bodyPr wrap="none">
            <a:spAutoFit/>
          </a:bodyPr>
          <a:lstStyle/>
          <a:p>
            <a:pPr algn="ctr" eaLnBrk="0" hangingPunct="0"/>
            <a:r>
              <a:rPr lang="en-US" sz="1600" b="1">
                <a:solidFill>
                  <a:schemeClr val="bg1"/>
                </a:solidFill>
                <a:cs typeface="Arial" pitchFamily="34" charset="0"/>
              </a:rPr>
              <a:t>Early</a:t>
            </a:r>
          </a:p>
          <a:p>
            <a:pPr algn="ctr" eaLnBrk="0" hangingPunct="0"/>
            <a:r>
              <a:rPr lang="en-US" sz="1600" b="1">
                <a:solidFill>
                  <a:schemeClr val="bg1"/>
                </a:solidFill>
                <a:cs typeface="Arial" pitchFamily="34" charset="0"/>
              </a:rPr>
              <a:t>Clinical </a:t>
            </a:r>
          </a:p>
          <a:p>
            <a:pPr algn="ctr" eaLnBrk="0" hangingPunct="0"/>
            <a:r>
              <a:rPr lang="en-US" sz="1600" b="1">
                <a:solidFill>
                  <a:schemeClr val="bg1"/>
                </a:solidFill>
                <a:cs typeface="Arial" pitchFamily="34" charset="0"/>
              </a:rPr>
              <a:t>Symptoms</a:t>
            </a:r>
          </a:p>
        </p:txBody>
      </p:sp>
      <p:sp>
        <p:nvSpPr>
          <p:cNvPr id="51219" name="Line 19"/>
          <p:cNvSpPr>
            <a:spLocks noChangeShapeType="1"/>
          </p:cNvSpPr>
          <p:nvPr/>
        </p:nvSpPr>
        <p:spPr bwMode="auto">
          <a:xfrm flipV="1">
            <a:off x="1422400" y="5467350"/>
            <a:ext cx="10363200" cy="0"/>
          </a:xfrm>
          <a:prstGeom prst="line">
            <a:avLst/>
          </a:prstGeom>
          <a:noFill/>
          <a:ln w="19050">
            <a:solidFill>
              <a:schemeClr val="bg2"/>
            </a:solidFill>
            <a:round/>
            <a:headEnd/>
            <a:tailEnd/>
          </a:ln>
        </p:spPr>
        <p:txBody>
          <a:bodyPr wrap="none" anchor="ctr"/>
          <a:lstStyle/>
          <a:p>
            <a:endParaRPr lang="en-US"/>
          </a:p>
        </p:txBody>
      </p:sp>
      <p:sp>
        <p:nvSpPr>
          <p:cNvPr id="51220" name="Text Box 20"/>
          <p:cNvSpPr txBox="1">
            <a:spLocks noChangeArrowheads="1"/>
          </p:cNvSpPr>
          <p:nvPr/>
        </p:nvSpPr>
        <p:spPr bwMode="auto">
          <a:xfrm>
            <a:off x="1549400" y="1673225"/>
            <a:ext cx="4809067" cy="336550"/>
          </a:xfrm>
          <a:prstGeom prst="rect">
            <a:avLst/>
          </a:prstGeom>
          <a:noFill/>
          <a:ln w="9525">
            <a:noFill/>
            <a:miter lim="800000"/>
            <a:headEnd/>
            <a:tailEnd/>
          </a:ln>
        </p:spPr>
        <p:txBody>
          <a:bodyPr>
            <a:spAutoFit/>
          </a:bodyPr>
          <a:lstStyle/>
          <a:p>
            <a:pPr algn="ctr" eaLnBrk="0" hangingPunct="0">
              <a:spcBef>
                <a:spcPct val="50000"/>
              </a:spcBef>
            </a:pPr>
            <a:r>
              <a:rPr lang="en-US" sz="1600" b="1">
                <a:solidFill>
                  <a:schemeClr val="tx2"/>
                </a:solidFill>
                <a:cs typeface="Arial" pitchFamily="34" charset="0"/>
              </a:rPr>
              <a:t>Health Status / Reversibility</a:t>
            </a:r>
          </a:p>
        </p:txBody>
      </p:sp>
      <p:sp>
        <p:nvSpPr>
          <p:cNvPr id="51221" name="Text Box 21"/>
          <p:cNvSpPr txBox="1">
            <a:spLocks noChangeArrowheads="1"/>
          </p:cNvSpPr>
          <p:nvPr/>
        </p:nvSpPr>
        <p:spPr bwMode="gray">
          <a:xfrm>
            <a:off x="7090498" y="6589993"/>
            <a:ext cx="4944015" cy="123111"/>
          </a:xfrm>
          <a:prstGeom prst="rect">
            <a:avLst/>
          </a:prstGeom>
          <a:noFill/>
          <a:ln w="19050">
            <a:noFill/>
            <a:miter lim="800000"/>
            <a:headEnd/>
            <a:tailEnd/>
          </a:ln>
        </p:spPr>
        <p:txBody>
          <a:bodyPr wrap="square" lIns="45720" tIns="0" rIns="0" bIns="0" anchor="b">
            <a:spAutoFit/>
          </a:bodyPr>
          <a:lstStyle/>
          <a:p>
            <a:pPr eaLnBrk="0" hangingPunct="0"/>
            <a:r>
              <a:rPr lang="en-US" sz="800" dirty="0">
                <a:cs typeface="Arial" pitchFamily="34" charset="0"/>
              </a:rPr>
              <a:t>Source: IBM Global Business Services and IBM Institute for Business Value, adapted from Ralph </a:t>
            </a:r>
            <a:r>
              <a:rPr lang="en-US" sz="800" dirty="0" err="1">
                <a:cs typeface="Arial" pitchFamily="34" charset="0"/>
              </a:rPr>
              <a:t>Synderman</a:t>
            </a:r>
            <a:endParaRPr lang="en-US" sz="800" dirty="0">
              <a:cs typeface="Arial" pitchFamily="34" charset="0"/>
            </a:endParaRPr>
          </a:p>
        </p:txBody>
      </p:sp>
      <p:sp>
        <p:nvSpPr>
          <p:cNvPr id="51222" name="Rectangle 22"/>
          <p:cNvSpPr>
            <a:spLocks noGrp="1" noChangeArrowheads="1"/>
          </p:cNvSpPr>
          <p:nvPr>
            <p:ph type="title" idx="4294967295"/>
          </p:nvPr>
        </p:nvSpPr>
        <p:spPr>
          <a:xfrm>
            <a:off x="1258547" y="367242"/>
            <a:ext cx="10058400" cy="1015362"/>
          </a:xfrm>
        </p:spPr>
        <p:txBody>
          <a:bodyPr>
            <a:normAutofit/>
          </a:bodyPr>
          <a:lstStyle/>
          <a:p>
            <a:r>
              <a:rPr lang="en-US" dirty="0"/>
              <a:t>A Value-based Health System</a:t>
            </a:r>
            <a:endParaRPr lang="en-US" b="1" dirty="0"/>
          </a:p>
        </p:txBody>
      </p:sp>
      <p:sp>
        <p:nvSpPr>
          <p:cNvPr id="51223" name="Line 23"/>
          <p:cNvSpPr>
            <a:spLocks noChangeShapeType="1"/>
          </p:cNvSpPr>
          <p:nvPr/>
        </p:nvSpPr>
        <p:spPr bwMode="auto">
          <a:xfrm flipH="1">
            <a:off x="3234267" y="2022475"/>
            <a:ext cx="285751" cy="204788"/>
          </a:xfrm>
          <a:prstGeom prst="line">
            <a:avLst/>
          </a:prstGeom>
          <a:noFill/>
          <a:ln w="19050">
            <a:solidFill>
              <a:schemeClr val="tx2"/>
            </a:solidFill>
            <a:round/>
            <a:headEnd/>
            <a:tailEnd/>
          </a:ln>
        </p:spPr>
        <p:txBody>
          <a:bodyPr wrap="none" anchor="ctr"/>
          <a:lstStyle/>
          <a:p>
            <a:endParaRPr lang="en-US"/>
          </a:p>
        </p:txBody>
      </p:sp>
      <p:sp>
        <p:nvSpPr>
          <p:cNvPr id="51224" name="Rectangle 24"/>
          <p:cNvSpPr>
            <a:spLocks noChangeArrowheads="1"/>
          </p:cNvSpPr>
          <p:nvPr/>
        </p:nvSpPr>
        <p:spPr bwMode="auto">
          <a:xfrm>
            <a:off x="1314452" y="5784850"/>
            <a:ext cx="3128433" cy="496888"/>
          </a:xfrm>
          <a:prstGeom prst="rect">
            <a:avLst/>
          </a:prstGeom>
          <a:solidFill>
            <a:schemeClr val="accent2"/>
          </a:solidFill>
          <a:ln w="9525" algn="ctr">
            <a:solidFill>
              <a:schemeClr val="tx1"/>
            </a:solidFill>
            <a:miter lim="800000"/>
            <a:headEnd/>
            <a:tailEnd/>
          </a:ln>
        </p:spPr>
        <p:txBody>
          <a:bodyPr wrap="none" anchor="ctr"/>
          <a:lstStyle/>
          <a:p>
            <a:pPr algn="ctr">
              <a:spcBef>
                <a:spcPct val="50000"/>
              </a:spcBef>
            </a:pPr>
            <a:r>
              <a:rPr lang="en-US" sz="1600" b="1">
                <a:solidFill>
                  <a:schemeClr val="bg1"/>
                </a:solidFill>
                <a:cs typeface="Arial" pitchFamily="34" charset="0"/>
              </a:rPr>
              <a:t>Personal Lifestyle Plan</a:t>
            </a:r>
          </a:p>
        </p:txBody>
      </p:sp>
      <p:sp>
        <p:nvSpPr>
          <p:cNvPr id="51225" name="Rectangle 25"/>
          <p:cNvSpPr>
            <a:spLocks noChangeArrowheads="1"/>
          </p:cNvSpPr>
          <p:nvPr/>
        </p:nvSpPr>
        <p:spPr bwMode="auto">
          <a:xfrm>
            <a:off x="4768851" y="5784850"/>
            <a:ext cx="3793067" cy="496888"/>
          </a:xfrm>
          <a:prstGeom prst="rect">
            <a:avLst/>
          </a:prstGeom>
          <a:solidFill>
            <a:schemeClr val="accent2"/>
          </a:solidFill>
          <a:ln w="9525" algn="ctr">
            <a:solidFill>
              <a:schemeClr val="tx1"/>
            </a:solidFill>
            <a:miter lim="800000"/>
            <a:headEnd/>
            <a:tailEnd/>
          </a:ln>
        </p:spPr>
        <p:txBody>
          <a:bodyPr wrap="none" anchor="ctr"/>
          <a:lstStyle/>
          <a:p>
            <a:pPr algn="ctr">
              <a:spcBef>
                <a:spcPct val="50000"/>
              </a:spcBef>
            </a:pPr>
            <a:r>
              <a:rPr lang="en-US" sz="1600" b="1">
                <a:solidFill>
                  <a:schemeClr val="bg1"/>
                </a:solidFill>
                <a:cs typeface="Arial" pitchFamily="34" charset="0"/>
              </a:rPr>
              <a:t>Risk Modification</a:t>
            </a:r>
          </a:p>
        </p:txBody>
      </p:sp>
      <p:sp>
        <p:nvSpPr>
          <p:cNvPr id="51226" name="Rectangle 26"/>
          <p:cNvSpPr>
            <a:spLocks noChangeArrowheads="1"/>
          </p:cNvSpPr>
          <p:nvPr/>
        </p:nvSpPr>
        <p:spPr bwMode="auto">
          <a:xfrm>
            <a:off x="9006418" y="5784850"/>
            <a:ext cx="2832100" cy="496888"/>
          </a:xfrm>
          <a:prstGeom prst="rect">
            <a:avLst/>
          </a:prstGeom>
          <a:solidFill>
            <a:schemeClr val="accent2"/>
          </a:solidFill>
          <a:ln w="9525" algn="ctr">
            <a:solidFill>
              <a:schemeClr val="tx1"/>
            </a:solidFill>
            <a:miter lim="800000"/>
            <a:headEnd/>
            <a:tailEnd/>
          </a:ln>
        </p:spPr>
        <p:txBody>
          <a:bodyPr wrap="none" anchor="ctr"/>
          <a:lstStyle/>
          <a:p>
            <a:pPr algn="ctr"/>
            <a:r>
              <a:rPr lang="en-US" sz="1600" b="1">
                <a:solidFill>
                  <a:schemeClr val="bg1"/>
                </a:solidFill>
                <a:cs typeface="Arial" pitchFamily="34" charset="0"/>
              </a:rPr>
              <a:t>Disease Treatment </a:t>
            </a:r>
          </a:p>
          <a:p>
            <a:pPr algn="ctr"/>
            <a:r>
              <a:rPr lang="en-US" sz="1600" b="1">
                <a:solidFill>
                  <a:schemeClr val="bg1"/>
                </a:solidFill>
                <a:cs typeface="Arial" pitchFamily="34" charset="0"/>
              </a:rPr>
              <a:t>and Management</a:t>
            </a:r>
          </a:p>
        </p:txBody>
      </p:sp>
      <p:sp>
        <p:nvSpPr>
          <p:cNvPr id="51227" name="Text Box 27"/>
          <p:cNvSpPr txBox="1">
            <a:spLocks noChangeArrowheads="1"/>
          </p:cNvSpPr>
          <p:nvPr/>
        </p:nvSpPr>
        <p:spPr bwMode="auto">
          <a:xfrm>
            <a:off x="5687484" y="5445125"/>
            <a:ext cx="607859" cy="338554"/>
          </a:xfrm>
          <a:prstGeom prst="rect">
            <a:avLst/>
          </a:prstGeom>
          <a:noFill/>
          <a:ln w="9525" algn="ctr">
            <a:noFill/>
            <a:miter lim="800000"/>
            <a:headEnd/>
            <a:tailEnd/>
          </a:ln>
        </p:spPr>
        <p:txBody>
          <a:bodyPr wrap="none">
            <a:spAutoFit/>
          </a:bodyPr>
          <a:lstStyle/>
          <a:p>
            <a:pPr>
              <a:spcBef>
                <a:spcPct val="50000"/>
              </a:spcBef>
            </a:pPr>
            <a:r>
              <a:rPr lang="en-US" sz="1600" b="1">
                <a:cs typeface="Arial" pitchFamily="34" charset="0"/>
              </a:rPr>
              <a:t>Time</a:t>
            </a:r>
          </a:p>
        </p:txBody>
      </p:sp>
    </p:spTree>
    <p:extLst>
      <p:ext uri="{BB962C8B-B14F-4D97-AF65-F5344CB8AC3E}">
        <p14:creationId xmlns:p14="http://schemas.microsoft.com/office/powerpoint/2010/main" val="25543653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166835"/>
          </a:xfrm>
        </p:spPr>
        <p:txBody>
          <a:bodyPr/>
          <a:lstStyle/>
          <a:p>
            <a:r>
              <a:rPr lang="en-US" dirty="0"/>
              <a:t>Payment Models for Health Care Reform</a:t>
            </a:r>
          </a:p>
        </p:txBody>
      </p:sp>
      <p:sp>
        <p:nvSpPr>
          <p:cNvPr id="5" name="Content Placeholder 4"/>
          <p:cNvSpPr>
            <a:spLocks noGrp="1"/>
          </p:cNvSpPr>
          <p:nvPr>
            <p:ph sz="half" idx="1"/>
          </p:nvPr>
        </p:nvSpPr>
        <p:spPr>
          <a:xfrm>
            <a:off x="1097279" y="1845734"/>
            <a:ext cx="2961266" cy="4023360"/>
          </a:xfrm>
        </p:spPr>
        <p:txBody>
          <a:bodyPr/>
          <a:lstStyle/>
          <a:p>
            <a:pPr>
              <a:lnSpc>
                <a:spcPct val="100000"/>
              </a:lnSpc>
            </a:pPr>
            <a:r>
              <a:rPr lang="en-US" b="1" u="sng" dirty="0"/>
              <a:t>Fee-for-service based</a:t>
            </a:r>
          </a:p>
          <a:p>
            <a:pPr>
              <a:buClrTx/>
              <a:buFont typeface="Arial"/>
              <a:buChar char="•"/>
            </a:pPr>
            <a:r>
              <a:rPr lang="en-US" dirty="0"/>
              <a:t> Fee-for-service</a:t>
            </a:r>
          </a:p>
          <a:p>
            <a:pPr>
              <a:buClrTx/>
              <a:buFont typeface="Arial"/>
              <a:buChar char="•"/>
            </a:pPr>
            <a:r>
              <a:rPr lang="en-US" dirty="0"/>
              <a:t> Fee-for-performance (FFS + bonus for quality measures)</a:t>
            </a:r>
          </a:p>
          <a:p>
            <a:pPr>
              <a:buClrTx/>
              <a:buFont typeface="Arial"/>
              <a:buChar char="•"/>
            </a:pPr>
            <a:r>
              <a:rPr lang="en-US" dirty="0"/>
              <a:t> </a:t>
            </a:r>
            <a:r>
              <a:rPr lang="en-US" b="1" dirty="0">
                <a:solidFill>
                  <a:srgbClr val="FF6600"/>
                </a:solidFill>
              </a:rPr>
              <a:t>PCMH (FFS + Capitation)</a:t>
            </a:r>
          </a:p>
          <a:p>
            <a:pPr>
              <a:buClrTx/>
              <a:buFont typeface="Arial"/>
              <a:buChar char="•"/>
            </a:pPr>
            <a:endParaRPr lang="en-US" dirty="0"/>
          </a:p>
        </p:txBody>
      </p:sp>
      <p:sp>
        <p:nvSpPr>
          <p:cNvPr id="6" name="Content Placeholder 5"/>
          <p:cNvSpPr>
            <a:spLocks noGrp="1"/>
          </p:cNvSpPr>
          <p:nvPr>
            <p:ph sz="half" idx="2"/>
          </p:nvPr>
        </p:nvSpPr>
        <p:spPr>
          <a:xfrm>
            <a:off x="4490584" y="1845735"/>
            <a:ext cx="2945718" cy="4023360"/>
          </a:xfrm>
        </p:spPr>
        <p:txBody>
          <a:bodyPr/>
          <a:lstStyle/>
          <a:p>
            <a:pPr>
              <a:lnSpc>
                <a:spcPct val="100000"/>
              </a:lnSpc>
            </a:pPr>
            <a:r>
              <a:rPr lang="en-US" b="1" u="sng" dirty="0"/>
              <a:t>Capitation based</a:t>
            </a:r>
          </a:p>
          <a:p>
            <a:pPr>
              <a:buClrTx/>
              <a:buFont typeface="Arial"/>
              <a:buChar char="•"/>
            </a:pPr>
            <a:r>
              <a:rPr lang="en-US" dirty="0"/>
              <a:t> Traditional capitation</a:t>
            </a:r>
          </a:p>
          <a:p>
            <a:pPr>
              <a:buClrTx/>
              <a:buFont typeface="Arial"/>
              <a:buChar char="•"/>
            </a:pPr>
            <a:r>
              <a:rPr lang="en-US" dirty="0"/>
              <a:t> Bundled payments</a:t>
            </a:r>
          </a:p>
          <a:p>
            <a:pPr>
              <a:buClrTx/>
              <a:buFont typeface="Arial"/>
              <a:buChar char="•"/>
            </a:pPr>
            <a:r>
              <a:rPr lang="en-US" dirty="0"/>
              <a:t> </a:t>
            </a:r>
            <a:r>
              <a:rPr lang="en-US" b="1" dirty="0">
                <a:solidFill>
                  <a:srgbClr val="FF6600"/>
                </a:solidFill>
              </a:rPr>
              <a:t>Direct Primary Care</a:t>
            </a:r>
          </a:p>
          <a:p>
            <a:pPr>
              <a:buClrTx/>
            </a:pPr>
            <a:endParaRPr lang="en-US" dirty="0"/>
          </a:p>
        </p:txBody>
      </p:sp>
      <p:sp>
        <p:nvSpPr>
          <p:cNvPr id="10" name="TextBox 9"/>
          <p:cNvSpPr txBox="1"/>
          <p:nvPr/>
        </p:nvSpPr>
        <p:spPr>
          <a:xfrm>
            <a:off x="7397026" y="1846259"/>
            <a:ext cx="4372754" cy="2323713"/>
          </a:xfrm>
          <a:prstGeom prst="rect">
            <a:avLst/>
          </a:prstGeom>
          <a:noFill/>
        </p:spPr>
        <p:txBody>
          <a:bodyPr wrap="square" rtlCol="0">
            <a:spAutoFit/>
          </a:bodyPr>
          <a:lstStyle/>
          <a:p>
            <a:pPr indent="-91440">
              <a:spcBef>
                <a:spcPts val="1200"/>
              </a:spcBef>
              <a:spcAft>
                <a:spcPts val="200"/>
              </a:spcAft>
            </a:pPr>
            <a:r>
              <a:rPr lang="en-US" sz="2000" b="1" u="sng" dirty="0"/>
              <a:t>Blended (FFS </a:t>
            </a:r>
            <a:r>
              <a:rPr lang="en-US" sz="1600" b="1" u="sng" dirty="0">
                <a:latin typeface="ＭＳ ゴシック"/>
                <a:ea typeface="ＭＳ ゴシック"/>
                <a:cs typeface="ＭＳ ゴシック"/>
              </a:rPr>
              <a:t>± </a:t>
            </a:r>
            <a:r>
              <a:rPr lang="en-US" sz="2000" b="1" u="sng" dirty="0"/>
              <a:t>Capitation </a:t>
            </a:r>
            <a:r>
              <a:rPr lang="en-US" sz="1600" b="1" u="sng" dirty="0">
                <a:latin typeface="ＭＳ ゴシック"/>
                <a:ea typeface="ＭＳ ゴシック"/>
                <a:cs typeface="ＭＳ ゴシック"/>
              </a:rPr>
              <a:t>±</a:t>
            </a:r>
            <a:r>
              <a:rPr lang="en-US" sz="2000" b="1" u="sng" dirty="0"/>
              <a:t>Bonuses)</a:t>
            </a:r>
          </a:p>
          <a:p>
            <a:pPr marL="91440" indent="-91440">
              <a:lnSpc>
                <a:spcPct val="90000"/>
              </a:lnSpc>
              <a:spcBef>
                <a:spcPts val="1200"/>
              </a:spcBef>
              <a:spcAft>
                <a:spcPts val="200"/>
              </a:spcAft>
              <a:buFont typeface="Arial"/>
              <a:buChar char="•"/>
            </a:pPr>
            <a:r>
              <a:rPr lang="en-US" sz="2000" dirty="0"/>
              <a:t>Shared Savings (FFS/capitation + bonuses)</a:t>
            </a:r>
          </a:p>
          <a:p>
            <a:pPr marL="91440" indent="-91440">
              <a:lnSpc>
                <a:spcPct val="90000"/>
              </a:lnSpc>
              <a:spcBef>
                <a:spcPts val="1200"/>
              </a:spcBef>
              <a:spcAft>
                <a:spcPts val="200"/>
              </a:spcAft>
              <a:buFont typeface="Arial"/>
              <a:buChar char="•"/>
            </a:pPr>
            <a:r>
              <a:rPr lang="en-US" sz="2000" dirty="0"/>
              <a:t> Comprehensive Primary Care Payment (capitation + bonuses)</a:t>
            </a:r>
          </a:p>
          <a:p>
            <a:pPr marL="91440" indent="-91440">
              <a:spcBef>
                <a:spcPts val="1200"/>
              </a:spcBef>
              <a:spcAft>
                <a:spcPts val="200"/>
              </a:spcAft>
              <a:buFont typeface="Arial"/>
              <a:buChar char="•"/>
            </a:pPr>
            <a:endParaRPr lang="en-US" dirty="0"/>
          </a:p>
        </p:txBody>
      </p:sp>
    </p:spTree>
    <p:extLst>
      <p:ext uri="{BB962C8B-B14F-4D97-AF65-F5344CB8AC3E}">
        <p14:creationId xmlns:p14="http://schemas.microsoft.com/office/powerpoint/2010/main" val="43443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542" y="6413698"/>
            <a:ext cx="1505540" cy="261610"/>
          </a:xfrm>
          <a:prstGeom prst="rect">
            <a:avLst/>
          </a:prstGeom>
          <a:noFill/>
        </p:spPr>
        <p:txBody>
          <a:bodyPr wrap="none" rtlCol="0">
            <a:spAutoFit/>
          </a:bodyPr>
          <a:lstStyle/>
          <a:p>
            <a:pPr fontAlgn="base">
              <a:spcBef>
                <a:spcPct val="0"/>
              </a:spcBef>
              <a:spcAft>
                <a:spcPct val="0"/>
              </a:spcAft>
            </a:pPr>
            <a:r>
              <a:rPr lang="en-US" sz="1100" dirty="0">
                <a:solidFill>
                  <a:prstClr val="black">
                    <a:lumMod val="75000"/>
                    <a:lumOff val="25000"/>
                  </a:prstClr>
                </a:solidFill>
                <a:ea typeface="ＭＳ Ｐゴシック" pitchFamily="34" charset="-128"/>
                <a:cs typeface="Arial" pitchFamily="34" charset="0"/>
              </a:rPr>
              <a:t>Source: www.ahrq.gov</a:t>
            </a:r>
          </a:p>
        </p:txBody>
      </p:sp>
      <p:sp>
        <p:nvSpPr>
          <p:cNvPr id="19" name="Title 1"/>
          <p:cNvSpPr>
            <a:spLocks noGrp="1"/>
          </p:cNvSpPr>
          <p:nvPr>
            <p:ph type="title"/>
          </p:nvPr>
        </p:nvSpPr>
        <p:spPr>
          <a:xfrm>
            <a:off x="203200" y="76200"/>
            <a:ext cx="11785600" cy="715962"/>
          </a:xfrm>
        </p:spPr>
        <p:txBody>
          <a:bodyPr>
            <a:normAutofit/>
          </a:bodyPr>
          <a:lstStyle/>
          <a:p>
            <a:pPr algn="ctr"/>
            <a:r>
              <a:rPr lang="en-US" dirty="0"/>
              <a:t>Defining the Patient-Centered Medical Home</a:t>
            </a:r>
          </a:p>
        </p:txBody>
      </p:sp>
      <p:sp>
        <p:nvSpPr>
          <p:cNvPr id="20" name="Content Placeholder 2"/>
          <p:cNvSpPr txBox="1">
            <a:spLocks/>
          </p:cNvSpPr>
          <p:nvPr/>
        </p:nvSpPr>
        <p:spPr>
          <a:xfrm>
            <a:off x="304800" y="770547"/>
            <a:ext cx="11785600" cy="601054"/>
          </a:xfrm>
          <a:prstGeom prst="rect">
            <a:avLst/>
          </a:prstGeom>
        </p:spPr>
        <p:txBody>
          <a:bodyPr>
            <a:normAutofit/>
          </a:bodyPr>
          <a:lstStyle>
            <a:lvl1pPr marL="342900" indent="-342900" algn="l" rtl="0" eaLnBrk="0" fontAlgn="base" hangingPunct="0">
              <a:spcBef>
                <a:spcPct val="20000"/>
              </a:spcBef>
              <a:spcAft>
                <a:spcPct val="0"/>
              </a:spcAft>
              <a:buClr>
                <a:schemeClr val="tx2">
                  <a:lumMod val="50000"/>
                </a:schemeClr>
              </a:buClr>
              <a:buSzPct val="75000"/>
              <a:buFont typeface="Wingdings" pitchFamily="2" charset="2"/>
              <a:buChar char="§"/>
              <a:defRPr sz="3600">
                <a:solidFill>
                  <a:schemeClr val="tx1">
                    <a:lumMod val="85000"/>
                    <a:lumOff val="15000"/>
                  </a:schemeClr>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lr>
                <a:schemeClr val="tx2">
                  <a:lumMod val="60000"/>
                  <a:lumOff val="40000"/>
                </a:schemeClr>
              </a:buClr>
              <a:buSzPct val="75000"/>
              <a:buFont typeface="Wingdings" pitchFamily="2" charset="2"/>
              <a:buChar char="§"/>
              <a:defRPr sz="3200">
                <a:solidFill>
                  <a:schemeClr val="tx1">
                    <a:lumMod val="85000"/>
                    <a:lumOff val="15000"/>
                  </a:schemeClr>
                </a:solidFill>
                <a:latin typeface="Calibri" pitchFamily="34" charset="0"/>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pitchFamily="2" charset="2"/>
              <a:buChar char="§"/>
              <a:defRPr sz="2800">
                <a:solidFill>
                  <a:schemeClr val="tx1">
                    <a:lumMod val="85000"/>
                    <a:lumOff val="15000"/>
                  </a:schemeClr>
                </a:solidFill>
                <a:latin typeface="Calibri" pitchFamily="34" charset="0"/>
                <a:ea typeface="ＭＳ Ｐゴシック" charset="-128"/>
              </a:defRPr>
            </a:lvl3pPr>
            <a:lvl4pPr marL="1600200" indent="-228600" algn="l" rtl="0" eaLnBrk="0" fontAlgn="base" hangingPunct="0">
              <a:spcBef>
                <a:spcPct val="20000"/>
              </a:spcBef>
              <a:spcAft>
                <a:spcPct val="0"/>
              </a:spcAft>
              <a:buClr>
                <a:schemeClr val="tx1">
                  <a:lumMod val="75000"/>
                  <a:lumOff val="25000"/>
                </a:schemeClr>
              </a:buClr>
              <a:buFont typeface="Wingdings" pitchFamily="2" charset="2"/>
              <a:buChar char="§"/>
              <a:defRPr sz="2800">
                <a:solidFill>
                  <a:schemeClr val="tx1">
                    <a:lumMod val="85000"/>
                    <a:lumOff val="15000"/>
                  </a:schemeClr>
                </a:solidFill>
                <a:latin typeface="Calibri" pitchFamily="34" charset="0"/>
                <a:ea typeface="ＭＳ Ｐゴシック" charset="-128"/>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800">
                <a:solidFill>
                  <a:schemeClr val="tx1">
                    <a:lumMod val="85000"/>
                    <a:lumOff val="15000"/>
                  </a:schemeClr>
                </a:solidFill>
                <a:latin typeface="Calibri" pitchFamily="34" charset="0"/>
                <a:ea typeface="ＭＳ Ｐゴシック"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Clr>
                <a:srgbClr val="04617B">
                  <a:lumMod val="50000"/>
                </a:srgbClr>
              </a:buClr>
              <a:buFont typeface="Wingdings" pitchFamily="2" charset="2"/>
              <a:buNone/>
            </a:pPr>
            <a:r>
              <a:rPr lang="en-US" sz="3200" kern="0" dirty="0">
                <a:solidFill>
                  <a:schemeClr val="tx1">
                    <a:lumMod val="75000"/>
                    <a:lumOff val="25000"/>
                  </a:schemeClr>
                </a:solidFill>
                <a:latin typeface="+mj-lt"/>
              </a:rPr>
              <a:t>The medical home is an </a:t>
            </a:r>
            <a:r>
              <a:rPr lang="en-US" sz="3200" i="1" kern="0" dirty="0">
                <a:solidFill>
                  <a:schemeClr val="tx1">
                    <a:lumMod val="75000"/>
                    <a:lumOff val="25000"/>
                  </a:schemeClr>
                </a:solidFill>
                <a:latin typeface="+mj-lt"/>
              </a:rPr>
              <a:t>approach</a:t>
            </a:r>
            <a:r>
              <a:rPr lang="en-US" sz="3200" kern="0" dirty="0">
                <a:solidFill>
                  <a:schemeClr val="tx1">
                    <a:lumMod val="75000"/>
                    <a:lumOff val="25000"/>
                  </a:schemeClr>
                </a:solidFill>
                <a:latin typeface="+mj-lt"/>
              </a:rPr>
              <a:t> to primary care that is:</a:t>
            </a:r>
          </a:p>
          <a:p>
            <a:pPr marL="0" indent="0">
              <a:buClr>
                <a:srgbClr val="04617B">
                  <a:lumMod val="50000"/>
                </a:srgbClr>
              </a:buClr>
              <a:buFont typeface="Wingdings" pitchFamily="2" charset="2"/>
              <a:buNone/>
            </a:pPr>
            <a:endParaRPr lang="en-US" sz="1700" kern="0" dirty="0">
              <a:solidFill>
                <a:prstClr val="black">
                  <a:lumMod val="85000"/>
                  <a:lumOff val="15000"/>
                </a:prstClr>
              </a:solidFill>
            </a:endParaRPr>
          </a:p>
          <a:p>
            <a:pPr marL="0" indent="0">
              <a:buClr>
                <a:srgbClr val="04617B">
                  <a:lumMod val="50000"/>
                </a:srgbClr>
              </a:buClr>
              <a:buFont typeface="Wingdings" pitchFamily="2" charset="2"/>
              <a:buNone/>
            </a:pPr>
            <a:endParaRPr lang="en-US" sz="1200" i="1" kern="0" dirty="0">
              <a:solidFill>
                <a:prstClr val="black">
                  <a:lumMod val="85000"/>
                  <a:lumOff val="15000"/>
                </a:prstClr>
              </a:solidFill>
            </a:endParaRPr>
          </a:p>
          <a:p>
            <a:pPr marL="0" indent="0">
              <a:buClr>
                <a:srgbClr val="04617B">
                  <a:lumMod val="50000"/>
                </a:srgbClr>
              </a:buClr>
              <a:buFont typeface="Wingdings" pitchFamily="2" charset="2"/>
              <a:buNone/>
            </a:pPr>
            <a:endParaRPr lang="en-US" kern="0" dirty="0">
              <a:solidFill>
                <a:prstClr val="black">
                  <a:lumMod val="85000"/>
                  <a:lumOff val="15000"/>
                </a:prstClr>
              </a:solidFill>
            </a:endParaRPr>
          </a:p>
        </p:txBody>
      </p:sp>
      <p:grpSp>
        <p:nvGrpSpPr>
          <p:cNvPr id="21" name="Group 20"/>
          <p:cNvGrpSpPr/>
          <p:nvPr/>
        </p:nvGrpSpPr>
        <p:grpSpPr>
          <a:xfrm>
            <a:off x="508001" y="1347241"/>
            <a:ext cx="11517087" cy="4994293"/>
            <a:chOff x="451945" y="1489994"/>
            <a:chExt cx="8339959" cy="4708444"/>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62778"/>
              <a:ext cx="5233427" cy="2795022"/>
            </a:xfrm>
            <a:prstGeom prst="rect">
              <a:avLst/>
            </a:prstGeom>
          </p:spPr>
        </p:pic>
        <p:sp>
          <p:nvSpPr>
            <p:cNvPr id="23" name="Oval 22"/>
            <p:cNvSpPr/>
            <p:nvPr/>
          </p:nvSpPr>
          <p:spPr>
            <a:xfrm>
              <a:off x="819807" y="4689826"/>
              <a:ext cx="3599793" cy="14061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a:solidFill>
                    <a:prstClr val="black">
                      <a:lumMod val="75000"/>
                      <a:lumOff val="25000"/>
                    </a:prstClr>
                  </a:solidFill>
                  <a:latin typeface="Lucida Sans"/>
                </a:rPr>
                <a:t>Committed to Quality and Safety</a:t>
              </a:r>
            </a:p>
            <a:p>
              <a:pPr algn="ctr" fontAlgn="base">
                <a:spcBef>
                  <a:spcPct val="0"/>
                </a:spcBef>
                <a:spcAft>
                  <a:spcPct val="0"/>
                </a:spcAft>
              </a:pPr>
              <a:r>
                <a:rPr lang="en-US" sz="1200" dirty="0">
                  <a:solidFill>
                    <a:prstClr val="black">
                      <a:lumMod val="75000"/>
                      <a:lumOff val="25000"/>
                    </a:prstClr>
                  </a:solidFill>
                  <a:latin typeface="Lucida Sans"/>
                </a:rPr>
                <a:t>Maximizes use of health IT, decision support and other tools</a:t>
              </a:r>
            </a:p>
          </p:txBody>
        </p:sp>
        <p:sp>
          <p:nvSpPr>
            <p:cNvPr id="24" name="Oval 23"/>
            <p:cNvSpPr/>
            <p:nvPr/>
          </p:nvSpPr>
          <p:spPr>
            <a:xfrm>
              <a:off x="4876798" y="4801575"/>
              <a:ext cx="3431046" cy="13968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a:solidFill>
                    <a:prstClr val="black">
                      <a:lumMod val="75000"/>
                      <a:lumOff val="25000"/>
                    </a:prstClr>
                  </a:solidFill>
                  <a:latin typeface="Lucida Sans"/>
                </a:rPr>
                <a:t>Accessible</a:t>
              </a:r>
            </a:p>
            <a:p>
              <a:pPr algn="ctr" fontAlgn="base">
                <a:spcBef>
                  <a:spcPct val="0"/>
                </a:spcBef>
                <a:spcAft>
                  <a:spcPct val="0"/>
                </a:spcAft>
              </a:pPr>
              <a:r>
                <a:rPr lang="en-US" sz="1200" dirty="0">
                  <a:solidFill>
                    <a:prstClr val="black">
                      <a:lumMod val="75000"/>
                      <a:lumOff val="25000"/>
                    </a:prstClr>
                  </a:solidFill>
                  <a:latin typeface="Lucida Sans"/>
                </a:rPr>
                <a:t>Care is delivered with short waiting times, 24/7 access and extended in-person hours</a:t>
              </a:r>
            </a:p>
          </p:txBody>
        </p:sp>
        <p:sp>
          <p:nvSpPr>
            <p:cNvPr id="25" name="Oval 24"/>
            <p:cNvSpPr/>
            <p:nvPr/>
          </p:nvSpPr>
          <p:spPr>
            <a:xfrm>
              <a:off x="5896304" y="2954708"/>
              <a:ext cx="2895600" cy="13124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a:solidFill>
                    <a:prstClr val="black">
                      <a:lumMod val="75000"/>
                      <a:lumOff val="25000"/>
                    </a:prstClr>
                  </a:solidFill>
                  <a:latin typeface="Lucida Sans"/>
                </a:rPr>
                <a:t>Coordinated</a:t>
              </a:r>
            </a:p>
            <a:p>
              <a:pPr algn="ctr" fontAlgn="base">
                <a:spcBef>
                  <a:spcPct val="0"/>
                </a:spcBef>
                <a:spcAft>
                  <a:spcPct val="0"/>
                </a:spcAft>
              </a:pPr>
              <a:r>
                <a:rPr lang="en-US" sz="1200" dirty="0">
                  <a:solidFill>
                    <a:prstClr val="black">
                      <a:lumMod val="75000"/>
                      <a:lumOff val="25000"/>
                    </a:prstClr>
                  </a:solidFill>
                  <a:latin typeface="Lucida Sans"/>
                </a:rPr>
                <a:t>Care is organized across the ‘medical neighborhood’</a:t>
              </a:r>
            </a:p>
          </p:txBody>
        </p:sp>
        <p:sp>
          <p:nvSpPr>
            <p:cNvPr id="26" name="Oval 25"/>
            <p:cNvSpPr/>
            <p:nvPr/>
          </p:nvSpPr>
          <p:spPr>
            <a:xfrm>
              <a:off x="451945" y="2812734"/>
              <a:ext cx="3016469" cy="13124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a:solidFill>
                    <a:prstClr val="black">
                      <a:lumMod val="75000"/>
                      <a:lumOff val="25000"/>
                    </a:prstClr>
                  </a:solidFill>
                  <a:latin typeface="Lucida Sans"/>
                </a:rPr>
                <a:t>Comprehensive</a:t>
              </a:r>
            </a:p>
            <a:p>
              <a:pPr algn="ctr" fontAlgn="base">
                <a:spcBef>
                  <a:spcPct val="0"/>
                </a:spcBef>
                <a:spcAft>
                  <a:spcPct val="0"/>
                </a:spcAft>
              </a:pPr>
              <a:r>
                <a:rPr lang="en-US" sz="1200" dirty="0">
                  <a:solidFill>
                    <a:prstClr val="black">
                      <a:lumMod val="75000"/>
                      <a:lumOff val="25000"/>
                    </a:prstClr>
                  </a:solidFill>
                  <a:latin typeface="Lucida Sans"/>
                </a:rPr>
                <a:t>Whole-person care provided by a team</a:t>
              </a:r>
            </a:p>
          </p:txBody>
        </p:sp>
        <p:sp>
          <p:nvSpPr>
            <p:cNvPr id="27" name="Oval 26"/>
            <p:cNvSpPr/>
            <p:nvPr/>
          </p:nvSpPr>
          <p:spPr>
            <a:xfrm>
              <a:off x="3125076" y="1489994"/>
              <a:ext cx="3081866"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a:solidFill>
                    <a:prstClr val="black">
                      <a:lumMod val="75000"/>
                      <a:lumOff val="25000"/>
                    </a:prstClr>
                  </a:solidFill>
                  <a:latin typeface="Lucida Sans"/>
                </a:rPr>
                <a:t>Person-Centered </a:t>
              </a:r>
            </a:p>
            <a:p>
              <a:pPr algn="ctr" fontAlgn="base">
                <a:spcBef>
                  <a:spcPct val="0"/>
                </a:spcBef>
                <a:spcAft>
                  <a:spcPct val="0"/>
                </a:spcAft>
              </a:pPr>
              <a:r>
                <a:rPr lang="en-US" sz="1200" dirty="0">
                  <a:solidFill>
                    <a:prstClr val="black">
                      <a:lumMod val="75000"/>
                      <a:lumOff val="25000"/>
                    </a:prstClr>
                  </a:solidFill>
                  <a:latin typeface="Lucida Sans"/>
                </a:rPr>
                <a:t>Supports patients and families in managing decisions and care plans</a:t>
              </a:r>
            </a:p>
          </p:txBody>
        </p:sp>
      </p:gr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0921" y="6400590"/>
            <a:ext cx="1684907" cy="457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Slide Number Placeholder 3"/>
          <p:cNvSpPr>
            <a:spLocks noGrp="1"/>
          </p:cNvSpPr>
          <p:nvPr>
            <p:ph type="sldNum" sz="quarter" idx="4294967295"/>
          </p:nvPr>
        </p:nvSpPr>
        <p:spPr bwMode="auto">
          <a:xfrm>
            <a:off x="817034" y="6356351"/>
            <a:ext cx="489252"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00000"/>
                </a:solidFill>
                <a:latin typeface="Times New Roman" pitchFamily="18" charset="0"/>
                <a:cs typeface="Helvetica" charset="0"/>
                <a:sym typeface="Times New Roman" pitchFamily="18" charset="0"/>
              </a:defRPr>
            </a:lvl1pPr>
            <a:lvl2pPr marL="742950" indent="-285750">
              <a:defRPr>
                <a:solidFill>
                  <a:srgbClr val="000000"/>
                </a:solidFill>
                <a:latin typeface="Times New Roman" pitchFamily="18" charset="0"/>
                <a:cs typeface="Helvetica" charset="0"/>
                <a:sym typeface="Times New Roman" pitchFamily="18" charset="0"/>
              </a:defRPr>
            </a:lvl2pPr>
            <a:lvl3pPr marL="1143000" indent="-228600">
              <a:defRPr>
                <a:solidFill>
                  <a:srgbClr val="000000"/>
                </a:solidFill>
                <a:latin typeface="Times New Roman" pitchFamily="18" charset="0"/>
                <a:cs typeface="Helvetica" charset="0"/>
                <a:sym typeface="Times New Roman" pitchFamily="18" charset="0"/>
              </a:defRPr>
            </a:lvl3pPr>
            <a:lvl4pPr marL="1600200" indent="-228600">
              <a:defRPr>
                <a:solidFill>
                  <a:srgbClr val="000000"/>
                </a:solidFill>
                <a:latin typeface="Times New Roman" pitchFamily="18" charset="0"/>
                <a:cs typeface="Helvetica" charset="0"/>
                <a:sym typeface="Times New Roman" pitchFamily="18" charset="0"/>
              </a:defRPr>
            </a:lvl4pPr>
            <a:lvl5pPr marL="2057400" indent="-228600">
              <a:defRPr>
                <a:solidFill>
                  <a:srgbClr val="000000"/>
                </a:solidFill>
                <a:latin typeface="Times New Roman" pitchFamily="18"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cs typeface="Helvetica" charset="0"/>
                <a:sym typeface="Times New Roman" pitchFamily="18" charset="0"/>
              </a:defRPr>
            </a:lvl9pPr>
          </a:lstStyle>
          <a:p>
            <a:fld id="{B9E1B889-E4AF-48E6-915A-EA401C0B4DB3}" type="slidenum">
              <a:rPr lang="en-US" altLang="en-US">
                <a:solidFill>
                  <a:schemeClr val="tx2"/>
                </a:solidFill>
              </a:rPr>
              <a:pPr/>
              <a:t>26</a:t>
            </a:fld>
            <a:endParaRPr lang="en-US" altLang="en-US" sz="1000" dirty="0">
              <a:solidFill>
                <a:schemeClr val="tx2"/>
              </a:solidFill>
            </a:endParaRPr>
          </a:p>
        </p:txBody>
      </p:sp>
    </p:spTree>
    <p:extLst>
      <p:ext uri="{BB962C8B-B14F-4D97-AF65-F5344CB8AC3E}">
        <p14:creationId xmlns:p14="http://schemas.microsoft.com/office/powerpoint/2010/main" val="257797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950321311"/>
              </p:ext>
            </p:extLst>
          </p:nvPr>
        </p:nvGraphicFramePr>
        <p:xfrm>
          <a:off x="3102239" y="1713579"/>
          <a:ext cx="6705600" cy="4663388"/>
        </p:xfrm>
        <a:graphic>
          <a:graphicData uri="http://schemas.openxmlformats.org/drawingml/2006/table">
            <a:tbl>
              <a:tblPr firstRow="1" bandRow="1">
                <a:tableStyleId>{F5AB1C69-6EDB-4FF4-983F-18BD219EF322}</a:tableStyleId>
              </a:tblPr>
              <a:tblGrid>
                <a:gridCol w="6705600">
                  <a:extLst>
                    <a:ext uri="{9D8B030D-6E8A-4147-A177-3AD203B41FA5}">
                      <a16:colId xmlns:a16="http://schemas.microsoft.com/office/drawing/2014/main" val="20000"/>
                    </a:ext>
                  </a:extLst>
                </a:gridCol>
              </a:tblGrid>
              <a:tr h="4449763">
                <a:tc>
                  <a:txBody>
                    <a:bodyPr/>
                    <a:lstStyle/>
                    <a:p>
                      <a:pPr marL="346075" lvl="0" indent="-346075">
                        <a:buFont typeface="Arial" pitchFamily="34" charset="0"/>
                        <a:buChar char="•"/>
                      </a:pPr>
                      <a:r>
                        <a:rPr lang="en-US" sz="2100" b="0" kern="1200" dirty="0">
                          <a:solidFill>
                            <a:schemeClr val="tx1">
                              <a:lumMod val="75000"/>
                              <a:lumOff val="25000"/>
                            </a:schemeClr>
                          </a:solidFill>
                          <a:latin typeface="+mj-lt"/>
                          <a:ea typeface="+mn-ea"/>
                          <a:cs typeface="+mn-cs"/>
                        </a:rPr>
                        <a:t>18% </a:t>
                      </a:r>
                      <a:r>
                        <a:rPr lang="en-US" sz="2100" b="0" i="1" kern="1200" dirty="0">
                          <a:solidFill>
                            <a:schemeClr val="tx1">
                              <a:lumMod val="75000"/>
                              <a:lumOff val="25000"/>
                            </a:schemeClr>
                          </a:solidFill>
                          <a:latin typeface="+mj-lt"/>
                          <a:ea typeface="+mn-ea"/>
                          <a:cs typeface="+mn-cs"/>
                        </a:rPr>
                        <a:t>decrease</a:t>
                      </a:r>
                      <a:r>
                        <a:rPr lang="en-US" sz="2100" b="0" kern="1200" dirty="0">
                          <a:solidFill>
                            <a:schemeClr val="tx1">
                              <a:lumMod val="75000"/>
                              <a:lumOff val="25000"/>
                            </a:schemeClr>
                          </a:solidFill>
                          <a:latin typeface="+mj-lt"/>
                          <a:ea typeface="+mn-ea"/>
                          <a:cs typeface="+mn-cs"/>
                        </a:rPr>
                        <a:t> in acute IP admissions/1000, compared to 18% </a:t>
                      </a:r>
                      <a:r>
                        <a:rPr lang="en-US" sz="2100" b="0" i="1" kern="1200" dirty="0">
                          <a:solidFill>
                            <a:schemeClr val="tx1">
                              <a:lumMod val="75000"/>
                              <a:lumOff val="25000"/>
                            </a:schemeClr>
                          </a:solidFill>
                          <a:latin typeface="+mj-lt"/>
                          <a:ea typeface="+mn-ea"/>
                          <a:cs typeface="+mn-cs"/>
                        </a:rPr>
                        <a:t>increase</a:t>
                      </a:r>
                      <a:r>
                        <a:rPr lang="en-US" sz="2100" b="0" kern="1200" dirty="0">
                          <a:solidFill>
                            <a:schemeClr val="tx1">
                              <a:lumMod val="75000"/>
                              <a:lumOff val="25000"/>
                            </a:schemeClr>
                          </a:solidFill>
                          <a:latin typeface="+mj-lt"/>
                          <a:ea typeface="+mn-ea"/>
                          <a:cs typeface="+mn-cs"/>
                        </a:rPr>
                        <a:t> in control group</a:t>
                      </a:r>
                    </a:p>
                    <a:p>
                      <a:pPr marL="346075" lvl="0" indent="-346075">
                        <a:buFont typeface="Arial" pitchFamily="34" charset="0"/>
                        <a:buChar char="•"/>
                      </a:pPr>
                      <a:endParaRPr lang="en-US" sz="2100" b="0" kern="1200" dirty="0">
                        <a:solidFill>
                          <a:schemeClr val="tx1">
                            <a:lumMod val="75000"/>
                            <a:lumOff val="25000"/>
                          </a:schemeClr>
                        </a:solidFill>
                        <a:latin typeface="+mj-lt"/>
                        <a:ea typeface="+mn-ea"/>
                        <a:cs typeface="+mn-cs"/>
                      </a:endParaRPr>
                    </a:p>
                    <a:p>
                      <a:pPr marL="346075" lvl="0" indent="-346075">
                        <a:buFont typeface="Arial" pitchFamily="34" charset="0"/>
                        <a:buChar char="•"/>
                      </a:pPr>
                      <a:r>
                        <a:rPr lang="en-US" sz="2100" b="0" kern="1200" dirty="0">
                          <a:solidFill>
                            <a:schemeClr val="tx1">
                              <a:lumMod val="75000"/>
                              <a:lumOff val="25000"/>
                            </a:schemeClr>
                          </a:solidFill>
                          <a:latin typeface="+mj-lt"/>
                          <a:ea typeface="+mn-ea"/>
                          <a:cs typeface="+mn-cs"/>
                        </a:rPr>
                        <a:t>15% </a:t>
                      </a:r>
                      <a:r>
                        <a:rPr lang="en-US" sz="2100" b="0" i="1" kern="1200" dirty="0">
                          <a:solidFill>
                            <a:schemeClr val="tx1">
                              <a:lumMod val="75000"/>
                              <a:lumOff val="25000"/>
                            </a:schemeClr>
                          </a:solidFill>
                          <a:latin typeface="+mj-lt"/>
                          <a:ea typeface="+mn-ea"/>
                          <a:cs typeface="+mn-cs"/>
                        </a:rPr>
                        <a:t>decrease</a:t>
                      </a:r>
                      <a:r>
                        <a:rPr lang="en-US" sz="2100" b="0" kern="1200" dirty="0">
                          <a:solidFill>
                            <a:schemeClr val="tx1">
                              <a:lumMod val="75000"/>
                              <a:lumOff val="25000"/>
                            </a:schemeClr>
                          </a:solidFill>
                          <a:latin typeface="+mj-lt"/>
                          <a:ea typeface="+mn-ea"/>
                          <a:cs typeface="+mn-cs"/>
                        </a:rPr>
                        <a:t> in total ER visits/1000, compared to 4% </a:t>
                      </a:r>
                      <a:r>
                        <a:rPr lang="en-US" sz="2100" b="0" i="1" kern="1200" dirty="0">
                          <a:solidFill>
                            <a:schemeClr val="tx1">
                              <a:lumMod val="75000"/>
                              <a:lumOff val="25000"/>
                            </a:schemeClr>
                          </a:solidFill>
                          <a:latin typeface="+mj-lt"/>
                          <a:ea typeface="+mn-ea"/>
                          <a:cs typeface="+mn-cs"/>
                        </a:rPr>
                        <a:t>increase</a:t>
                      </a:r>
                      <a:r>
                        <a:rPr lang="en-US" sz="2100" b="0" kern="1200" dirty="0">
                          <a:solidFill>
                            <a:schemeClr val="tx1">
                              <a:lumMod val="75000"/>
                              <a:lumOff val="25000"/>
                            </a:schemeClr>
                          </a:solidFill>
                          <a:latin typeface="+mj-lt"/>
                          <a:ea typeface="+mn-ea"/>
                          <a:cs typeface="+mn-cs"/>
                        </a:rPr>
                        <a:t> in control group</a:t>
                      </a:r>
                    </a:p>
                    <a:p>
                      <a:pPr marL="346075" lvl="0" indent="-346075">
                        <a:buFont typeface="Arial" pitchFamily="34" charset="0"/>
                        <a:buChar char="•"/>
                      </a:pPr>
                      <a:endParaRPr lang="en-US" sz="2100" b="0" kern="1200" dirty="0">
                        <a:solidFill>
                          <a:schemeClr val="tx1">
                            <a:lumMod val="75000"/>
                            <a:lumOff val="25000"/>
                          </a:schemeClr>
                        </a:solidFill>
                        <a:latin typeface="+mj-lt"/>
                        <a:ea typeface="+mn-ea"/>
                        <a:cs typeface="+mn-cs"/>
                      </a:endParaRPr>
                    </a:p>
                    <a:p>
                      <a:pPr marL="346075" lvl="0" indent="-346075">
                        <a:buFont typeface="Arial" pitchFamily="34" charset="0"/>
                        <a:buChar char="•"/>
                      </a:pPr>
                      <a:r>
                        <a:rPr lang="en-US" sz="2100" b="0" kern="1200" dirty="0">
                          <a:solidFill>
                            <a:schemeClr val="tx1">
                              <a:lumMod val="75000"/>
                              <a:lumOff val="25000"/>
                            </a:schemeClr>
                          </a:solidFill>
                          <a:latin typeface="+mj-lt"/>
                          <a:ea typeface="+mn-ea"/>
                          <a:cs typeface="+mn-cs"/>
                        </a:rPr>
                        <a:t>Prescriptions/1000 increased as compared to control group</a:t>
                      </a:r>
                    </a:p>
                    <a:p>
                      <a:pPr marL="0" lvl="0" indent="0">
                        <a:buFont typeface="Arial" pitchFamily="34" charset="0"/>
                        <a:buNone/>
                      </a:pPr>
                      <a:endParaRPr lang="en-US" sz="2100" b="0" kern="1200" dirty="0">
                        <a:solidFill>
                          <a:schemeClr val="tx1">
                            <a:lumMod val="75000"/>
                            <a:lumOff val="25000"/>
                          </a:schemeClr>
                        </a:solidFill>
                        <a:latin typeface="+mj-lt"/>
                        <a:ea typeface="+mn-ea"/>
                        <a:cs typeface="+mn-cs"/>
                      </a:endParaRPr>
                    </a:p>
                    <a:p>
                      <a:pPr marL="346075" lvl="0" indent="-346075">
                        <a:buFont typeface="Arial" pitchFamily="34" charset="0"/>
                        <a:buChar char="•"/>
                      </a:pPr>
                      <a:r>
                        <a:rPr lang="en-US" sz="2100" b="0" kern="1200" dirty="0">
                          <a:solidFill>
                            <a:schemeClr val="tx1">
                              <a:lumMod val="75000"/>
                              <a:lumOff val="25000"/>
                            </a:schemeClr>
                          </a:solidFill>
                          <a:latin typeface="+mj-lt"/>
                          <a:ea typeface="+mn-ea"/>
                          <a:cs typeface="+mn-cs"/>
                        </a:rPr>
                        <a:t>Specialty visits/1000 remained around flat compared to 10% </a:t>
                      </a:r>
                      <a:r>
                        <a:rPr lang="en-US" sz="2100" b="0" i="1" kern="1200" dirty="0">
                          <a:solidFill>
                            <a:schemeClr val="tx1">
                              <a:lumMod val="75000"/>
                              <a:lumOff val="25000"/>
                            </a:schemeClr>
                          </a:solidFill>
                          <a:latin typeface="+mj-lt"/>
                          <a:ea typeface="+mn-ea"/>
                          <a:cs typeface="+mn-cs"/>
                        </a:rPr>
                        <a:t>increase</a:t>
                      </a:r>
                      <a:r>
                        <a:rPr lang="en-US" sz="2100" b="0" kern="1200" dirty="0">
                          <a:solidFill>
                            <a:schemeClr val="tx1">
                              <a:lumMod val="75000"/>
                              <a:lumOff val="25000"/>
                            </a:schemeClr>
                          </a:solidFill>
                          <a:latin typeface="+mj-lt"/>
                          <a:ea typeface="+mn-ea"/>
                          <a:cs typeface="+mn-cs"/>
                        </a:rPr>
                        <a:t> in control group</a:t>
                      </a:r>
                    </a:p>
                    <a:p>
                      <a:pPr marL="346075" lvl="0" indent="-346075">
                        <a:buFont typeface="Arial" pitchFamily="34" charset="0"/>
                        <a:buChar char="•"/>
                      </a:pPr>
                      <a:endParaRPr lang="en-US" sz="2100" b="0" kern="1200" dirty="0">
                        <a:solidFill>
                          <a:schemeClr val="tx1">
                            <a:lumMod val="75000"/>
                            <a:lumOff val="25000"/>
                          </a:schemeClr>
                        </a:solidFill>
                        <a:latin typeface="+mj-lt"/>
                        <a:ea typeface="+mn-ea"/>
                        <a:cs typeface="+mn-cs"/>
                      </a:endParaRPr>
                    </a:p>
                    <a:p>
                      <a:pPr marL="346075" lvl="0" indent="-346075">
                        <a:buFont typeface="Arial" pitchFamily="34" charset="0"/>
                        <a:buChar char="•"/>
                      </a:pPr>
                      <a:r>
                        <a:rPr lang="en-US" sz="2100" b="0" kern="1200" dirty="0">
                          <a:solidFill>
                            <a:schemeClr val="tx1">
                              <a:lumMod val="75000"/>
                              <a:lumOff val="25000"/>
                            </a:schemeClr>
                          </a:solidFill>
                          <a:latin typeface="+mj-lt"/>
                          <a:ea typeface="+mn-ea"/>
                          <a:cs typeface="+mn-cs"/>
                        </a:rPr>
                        <a:t>Overall Return on Investment estimates ranged between 2.5:1 and 4.5:1 </a:t>
                      </a:r>
                    </a:p>
                  </a:txBody>
                  <a:tcPr marT="91414" marB="9141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223" name="Rectangle 2"/>
          <p:cNvSpPr>
            <a:spLocks noGrp="1" noChangeArrowheads="1"/>
          </p:cNvSpPr>
          <p:nvPr>
            <p:ph type="title" idx="4294967295"/>
          </p:nvPr>
        </p:nvSpPr>
        <p:spPr>
          <a:xfrm>
            <a:off x="3887189" y="352670"/>
            <a:ext cx="5248894" cy="1060450"/>
          </a:xfrm>
        </p:spPr>
        <p:txBody>
          <a:bodyPr>
            <a:normAutofit fontScale="90000"/>
          </a:bodyPr>
          <a:lstStyle/>
          <a:p>
            <a:pPr eaLnBrk="1" hangingPunct="1"/>
            <a:r>
              <a:rPr lang="en-US" sz="3600" dirty="0">
                <a:ea typeface="MS PGothic" pitchFamily="34" charset="-128"/>
                <a:cs typeface="Century Gothic" pitchFamily="34" charset="0"/>
              </a:rPr>
              <a:t>Colorado PCMH Pilot 2009-2011: Anthem Year 2 Data</a:t>
            </a:r>
          </a:p>
        </p:txBody>
      </p:sp>
      <p:pic>
        <p:nvPicPr>
          <p:cNvPr id="5" name="Picture 4" descr="state-flag-colorado"/>
          <p:cNvPicPr>
            <a:picLocks noChangeAspect="1" noChangeArrowheads="1"/>
          </p:cNvPicPr>
          <p:nvPr/>
        </p:nvPicPr>
        <p:blipFill>
          <a:blip r:embed="rId3" cstate="email"/>
          <a:srcRect/>
          <a:stretch>
            <a:fillRect/>
          </a:stretch>
        </p:blipFill>
        <p:spPr bwMode="auto">
          <a:xfrm>
            <a:off x="2028702" y="403762"/>
            <a:ext cx="1558719" cy="100935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pic>
    </p:spTree>
    <p:extLst>
      <p:ext uri="{BB962C8B-B14F-4D97-AF65-F5344CB8AC3E}">
        <p14:creationId xmlns:p14="http://schemas.microsoft.com/office/powerpoint/2010/main" val="20683504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330" y="0"/>
            <a:ext cx="10972800" cy="872395"/>
          </a:xfrm>
        </p:spPr>
        <p:txBody>
          <a:bodyPr>
            <a:normAutofit/>
          </a:bodyPr>
          <a:lstStyle/>
          <a:p>
            <a:r>
              <a:rPr lang="en-US" dirty="0"/>
              <a:t>PCMH Reported Outcomes: Cost Savings</a:t>
            </a:r>
          </a:p>
        </p:txBody>
      </p:sp>
      <p:sp>
        <p:nvSpPr>
          <p:cNvPr id="15" name="TextBox 14"/>
          <p:cNvSpPr txBox="1"/>
          <p:nvPr/>
        </p:nvSpPr>
        <p:spPr>
          <a:xfrm>
            <a:off x="901699" y="5388263"/>
            <a:ext cx="9918700" cy="584775"/>
          </a:xfrm>
          <a:prstGeom prst="rect">
            <a:avLst/>
          </a:prstGeom>
          <a:noFill/>
        </p:spPr>
        <p:txBody>
          <a:bodyPr wrap="square" rtlCol="0">
            <a:spAutoFit/>
          </a:bodyPr>
          <a:lstStyle/>
          <a:p>
            <a:r>
              <a:rPr lang="en-US" sz="1600" dirty="0">
                <a:solidFill>
                  <a:schemeClr val="tx1">
                    <a:lumMod val="50000"/>
                    <a:lumOff val="50000"/>
                  </a:schemeClr>
                </a:solidFill>
              </a:rPr>
              <a:t>Source: Primary Care Innovations and PCMH Map by Outcomes.  PCPCC.  Accessed September 2014. http://www.pcpcc.org/initiatives/evidence</a:t>
            </a:r>
          </a:p>
        </p:txBody>
      </p:sp>
      <p:graphicFrame>
        <p:nvGraphicFramePr>
          <p:cNvPr id="3" name="Table 2"/>
          <p:cNvGraphicFramePr>
            <a:graphicFrameLocks noGrp="1"/>
          </p:cNvGraphicFramePr>
          <p:nvPr>
            <p:extLst>
              <p:ext uri="{D42A27DB-BD31-4B8C-83A1-F6EECF244321}">
                <p14:modId xmlns:p14="http://schemas.microsoft.com/office/powerpoint/2010/main" val="1119691164"/>
              </p:ext>
            </p:extLst>
          </p:nvPr>
        </p:nvGraphicFramePr>
        <p:xfrm>
          <a:off x="1" y="1045843"/>
          <a:ext cx="12102616" cy="5944221"/>
        </p:xfrm>
        <a:graphic>
          <a:graphicData uri="http://schemas.openxmlformats.org/drawingml/2006/table">
            <a:tbl>
              <a:tblPr firstRow="1" bandRow="1">
                <a:tableStyleId>{5C22544A-7EE6-4342-B048-85BDC9FD1C3A}</a:tableStyleId>
              </a:tblPr>
              <a:tblGrid>
                <a:gridCol w="3548427">
                  <a:extLst>
                    <a:ext uri="{9D8B030D-6E8A-4147-A177-3AD203B41FA5}">
                      <a16:colId xmlns:a16="http://schemas.microsoft.com/office/drawing/2014/main" val="20000"/>
                    </a:ext>
                  </a:extLst>
                </a:gridCol>
                <a:gridCol w="4857751">
                  <a:extLst>
                    <a:ext uri="{9D8B030D-6E8A-4147-A177-3AD203B41FA5}">
                      <a16:colId xmlns:a16="http://schemas.microsoft.com/office/drawing/2014/main" val="20001"/>
                    </a:ext>
                  </a:extLst>
                </a:gridCol>
                <a:gridCol w="1644483">
                  <a:extLst>
                    <a:ext uri="{9D8B030D-6E8A-4147-A177-3AD203B41FA5}">
                      <a16:colId xmlns:a16="http://schemas.microsoft.com/office/drawing/2014/main" val="20002"/>
                    </a:ext>
                  </a:extLst>
                </a:gridCol>
                <a:gridCol w="2051955">
                  <a:extLst>
                    <a:ext uri="{9D8B030D-6E8A-4147-A177-3AD203B41FA5}">
                      <a16:colId xmlns:a16="http://schemas.microsoft.com/office/drawing/2014/main" val="20003"/>
                    </a:ext>
                  </a:extLst>
                </a:gridCol>
              </a:tblGrid>
              <a:tr h="646781">
                <a:tc>
                  <a:txBody>
                    <a:bodyPr/>
                    <a:lstStyle/>
                    <a:p>
                      <a:pPr algn="ctr"/>
                      <a:r>
                        <a:rPr lang="en-US" dirty="0"/>
                        <a:t>Program</a:t>
                      </a:r>
                    </a:p>
                  </a:txBody>
                  <a:tcPr marL="121920" marR="121920"/>
                </a:tc>
                <a:tc>
                  <a:txBody>
                    <a:bodyPr/>
                    <a:lstStyle/>
                    <a:p>
                      <a:pPr algn="ctr"/>
                      <a:r>
                        <a:rPr lang="en-US" baseline="0" dirty="0"/>
                        <a:t>Outcomes</a:t>
                      </a:r>
                      <a:endParaRPr lang="en-US" dirty="0"/>
                    </a:p>
                  </a:txBody>
                  <a:tcPr marL="121920" marR="121920"/>
                </a:tc>
                <a:tc>
                  <a:txBody>
                    <a:bodyPr/>
                    <a:lstStyle/>
                    <a:p>
                      <a:pPr algn="ctr"/>
                      <a:r>
                        <a:rPr lang="en-US" dirty="0"/>
                        <a:t>Date</a:t>
                      </a:r>
                      <a:br>
                        <a:rPr lang="en-US" dirty="0"/>
                      </a:br>
                      <a:r>
                        <a:rPr lang="en-US" dirty="0"/>
                        <a:t> Published</a:t>
                      </a:r>
                    </a:p>
                  </a:txBody>
                  <a:tcPr marL="121920" marR="121920"/>
                </a:tc>
                <a:tc>
                  <a:txBody>
                    <a:bodyPr/>
                    <a:lstStyle/>
                    <a:p>
                      <a:pPr algn="ctr"/>
                      <a:r>
                        <a:rPr lang="en-US" dirty="0"/>
                        <a:t>Report Type</a:t>
                      </a:r>
                    </a:p>
                  </a:txBody>
                  <a:tcPr marL="121920" marR="121920"/>
                </a:tc>
                <a:extLst>
                  <a:ext uri="{0D108BD9-81ED-4DB2-BD59-A6C34878D82A}">
                    <a16:rowId xmlns:a16="http://schemas.microsoft.com/office/drawing/2014/main" val="10000"/>
                  </a:ext>
                </a:extLst>
              </a:tr>
              <a:tr h="338790">
                <a:tc>
                  <a:txBody>
                    <a:bodyPr/>
                    <a:lstStyle/>
                    <a:p>
                      <a:r>
                        <a:rPr lang="en-US" sz="1600" dirty="0"/>
                        <a:t>Anthem BC ACO</a:t>
                      </a:r>
                    </a:p>
                  </a:txBody>
                  <a:tcPr marL="121920" marR="121920"/>
                </a:tc>
                <a:tc>
                  <a:txBody>
                    <a:bodyPr/>
                    <a:lstStyle/>
                    <a:p>
                      <a:r>
                        <a:rPr lang="en-US" sz="1600" dirty="0"/>
                        <a:t>$4.7 Million (in 6 months)</a:t>
                      </a:r>
                    </a:p>
                  </a:txBody>
                  <a:tcPr marL="121920" marR="121920"/>
                </a:tc>
                <a:tc>
                  <a:txBody>
                    <a:bodyPr/>
                    <a:lstStyle/>
                    <a:p>
                      <a:pPr algn="ctr"/>
                      <a:r>
                        <a:rPr lang="en-US" sz="1600" dirty="0"/>
                        <a:t>June</a:t>
                      </a:r>
                      <a:r>
                        <a:rPr lang="en-US" sz="1600" baseline="0" dirty="0"/>
                        <a:t> 2014</a:t>
                      </a:r>
                      <a:endParaRPr lang="en-US" sz="1600" dirty="0"/>
                    </a:p>
                  </a:txBody>
                  <a:tcPr marL="121920" marR="121920"/>
                </a:tc>
                <a:tc>
                  <a:txBody>
                    <a:bodyPr/>
                    <a:lstStyle/>
                    <a:p>
                      <a:pPr algn="ctr"/>
                      <a:r>
                        <a:rPr lang="en-US" sz="1600" dirty="0"/>
                        <a:t>Industry Report</a:t>
                      </a:r>
                    </a:p>
                  </a:txBody>
                  <a:tcPr marL="121920" marR="121920"/>
                </a:tc>
                <a:extLst>
                  <a:ext uri="{0D108BD9-81ED-4DB2-BD59-A6C34878D82A}">
                    <a16:rowId xmlns:a16="http://schemas.microsoft.com/office/drawing/2014/main" val="10001"/>
                  </a:ext>
                </a:extLst>
              </a:tr>
              <a:tr h="585182">
                <a:tc>
                  <a:txBody>
                    <a:bodyPr/>
                    <a:lstStyle/>
                    <a:p>
                      <a:r>
                        <a:rPr lang="en-US" sz="1600" dirty="0"/>
                        <a:t>BCBS Michigan PCMH Program</a:t>
                      </a:r>
                    </a:p>
                  </a:txBody>
                  <a:tcPr marL="121920" marR="121920"/>
                </a:tc>
                <a:tc>
                  <a:txBody>
                    <a:bodyPr/>
                    <a:lstStyle/>
                    <a:p>
                      <a:r>
                        <a:rPr lang="en-US" sz="1600" dirty="0"/>
                        <a:t>$26.37 PMPM (2009-2010)</a:t>
                      </a:r>
                    </a:p>
                    <a:p>
                      <a:r>
                        <a:rPr lang="en-US" sz="1600" dirty="0"/>
                        <a:t>$155</a:t>
                      </a:r>
                      <a:r>
                        <a:rPr lang="en-US" sz="1600" baseline="0" dirty="0"/>
                        <a:t> million (2008-2011)</a:t>
                      </a:r>
                      <a:endParaRPr lang="en-US" sz="1600" dirty="0"/>
                    </a:p>
                  </a:txBody>
                  <a:tcPr marL="121920" marR="121920"/>
                </a:tc>
                <a:tc>
                  <a:txBody>
                    <a:bodyPr/>
                    <a:lstStyle/>
                    <a:p>
                      <a:pPr algn="ctr"/>
                      <a:r>
                        <a:rPr lang="en-US" sz="1600" dirty="0"/>
                        <a:t>July 2013</a:t>
                      </a:r>
                    </a:p>
                  </a:txBody>
                  <a:tcPr marL="121920" marR="121920"/>
                </a:tc>
                <a:tc>
                  <a:txBody>
                    <a:bodyPr/>
                    <a:lstStyle/>
                    <a:p>
                      <a:pPr algn="ctr"/>
                      <a:r>
                        <a:rPr lang="en-US" sz="1600" dirty="0"/>
                        <a:t>Peer-Reviewed</a:t>
                      </a:r>
                    </a:p>
                  </a:txBody>
                  <a:tcPr marL="121920" marR="121920"/>
                </a:tc>
                <a:extLst>
                  <a:ext uri="{0D108BD9-81ED-4DB2-BD59-A6C34878D82A}">
                    <a16:rowId xmlns:a16="http://schemas.microsoft.com/office/drawing/2014/main" val="10002"/>
                  </a:ext>
                </a:extLst>
              </a:tr>
              <a:tr h="585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Oregon Coordinated Care Organizations (Medicaid)</a:t>
                      </a:r>
                    </a:p>
                  </a:txBody>
                  <a:tcPr marL="121920" marR="121920"/>
                </a:tc>
                <a:tc>
                  <a:txBody>
                    <a:bodyPr/>
                    <a:lstStyle/>
                    <a:p>
                      <a:r>
                        <a:rPr lang="en-US" sz="1600" dirty="0"/>
                        <a:t>18-19% reduction in ED visit spending</a:t>
                      </a:r>
                    </a:p>
                  </a:txBody>
                  <a:tcPr marL="121920" marR="121920"/>
                </a:tc>
                <a:tc>
                  <a:txBody>
                    <a:bodyPr/>
                    <a:lstStyle/>
                    <a:p>
                      <a:pPr algn="ctr"/>
                      <a:r>
                        <a:rPr lang="en-US" sz="1600" dirty="0"/>
                        <a:t>Nov 2013, </a:t>
                      </a:r>
                    </a:p>
                    <a:p>
                      <a:pPr algn="ctr"/>
                      <a:r>
                        <a:rPr lang="en-US" sz="1600" dirty="0"/>
                        <a:t>June</a:t>
                      </a:r>
                      <a:r>
                        <a:rPr lang="en-US" sz="1600" baseline="0" dirty="0"/>
                        <a:t> 2014</a:t>
                      </a:r>
                      <a:endParaRPr lang="en-US" sz="1600" dirty="0"/>
                    </a:p>
                  </a:txBody>
                  <a:tcPr marL="121920" marR="121920"/>
                </a:tc>
                <a:tc>
                  <a:txBody>
                    <a:bodyPr/>
                    <a:lstStyle/>
                    <a:p>
                      <a:pPr algn="ctr"/>
                      <a:r>
                        <a:rPr lang="en-US" sz="1600" dirty="0"/>
                        <a:t>Industry Report</a:t>
                      </a:r>
                    </a:p>
                  </a:txBody>
                  <a:tcPr marL="121920" marR="121920"/>
                </a:tc>
                <a:extLst>
                  <a:ext uri="{0D108BD9-81ED-4DB2-BD59-A6C34878D82A}">
                    <a16:rowId xmlns:a16="http://schemas.microsoft.com/office/drawing/2014/main" val="10003"/>
                  </a:ext>
                </a:extLst>
              </a:tr>
              <a:tr h="1201165">
                <a:tc>
                  <a:txBody>
                    <a:bodyPr/>
                    <a:lstStyle/>
                    <a:p>
                      <a:r>
                        <a:rPr lang="en-US" sz="1600" dirty="0"/>
                        <a:t>Vermont Blueprint for Health (Multi-Payer)</a:t>
                      </a:r>
                    </a:p>
                  </a:txBody>
                  <a:tcPr marL="121920" marR="121920"/>
                </a:tc>
                <a:tc>
                  <a:txBody>
                    <a:bodyPr/>
                    <a:lstStyle/>
                    <a:p>
                      <a:r>
                        <a:rPr lang="en-US" sz="1600" dirty="0"/>
                        <a:t>Reduced expenditures</a:t>
                      </a:r>
                      <a:r>
                        <a:rPr lang="en-US" sz="1600" baseline="0" dirty="0"/>
                        <a:t> in </a:t>
                      </a:r>
                      <a:r>
                        <a:rPr lang="en-US" sz="1600" dirty="0"/>
                        <a:t>2012</a:t>
                      </a:r>
                      <a:r>
                        <a:rPr lang="en-US" sz="1600" baseline="0" dirty="0"/>
                        <a:t> </a:t>
                      </a:r>
                      <a:r>
                        <a:rPr lang="en-US" sz="1600" dirty="0"/>
                        <a:t>by:</a:t>
                      </a:r>
                    </a:p>
                    <a:p>
                      <a:pPr marL="114300" indent="-114300">
                        <a:buFont typeface="Arial" panose="020B0604020202020204" pitchFamily="34" charset="0"/>
                        <a:buChar char="•"/>
                      </a:pPr>
                      <a:r>
                        <a:rPr lang="en-US" sz="1400" dirty="0"/>
                        <a:t>$386 PMPY commercial (ages</a:t>
                      </a:r>
                      <a:r>
                        <a:rPr lang="en-US" sz="1400" baseline="0" dirty="0"/>
                        <a:t>  1-17)</a:t>
                      </a:r>
                    </a:p>
                    <a:p>
                      <a:pPr marL="114300" indent="-114300">
                        <a:buFont typeface="Arial" panose="020B0604020202020204" pitchFamily="34" charset="0"/>
                        <a:buChar char="•"/>
                      </a:pPr>
                      <a:r>
                        <a:rPr lang="en-US" sz="1400" baseline="0" dirty="0"/>
                        <a:t>$586 PMPY commercial (ages  18-64)</a:t>
                      </a:r>
                    </a:p>
                    <a:p>
                      <a:pPr marL="114300" indent="-114300">
                        <a:buFont typeface="Arial" panose="020B0604020202020204" pitchFamily="34" charset="0"/>
                        <a:buChar char="•"/>
                      </a:pPr>
                      <a:r>
                        <a:rPr lang="en-US" sz="1400" baseline="0" dirty="0"/>
                        <a:t>$200 PMPY Medicaid (ages 1-17)</a:t>
                      </a:r>
                    </a:p>
                    <a:p>
                      <a:pPr marL="114300" indent="-114300">
                        <a:buFont typeface="Arial" panose="020B0604020202020204" pitchFamily="34" charset="0"/>
                        <a:buChar char="•"/>
                      </a:pPr>
                      <a:r>
                        <a:rPr lang="en-US" sz="1400" baseline="0" dirty="0"/>
                        <a:t>$447 PMPY Medicaid (ages 18-64)</a:t>
                      </a:r>
                      <a:endParaRPr lang="en-US" sz="1400" dirty="0"/>
                    </a:p>
                  </a:txBody>
                  <a:tcPr marL="121920" marR="121920"/>
                </a:tc>
                <a:tc>
                  <a:txBody>
                    <a:bodyPr/>
                    <a:lstStyle/>
                    <a:p>
                      <a:pPr algn="ctr"/>
                      <a:r>
                        <a:rPr lang="en-US" sz="1600" dirty="0"/>
                        <a:t>Jan 2014</a:t>
                      </a:r>
                    </a:p>
                  </a:txBody>
                  <a:tcPr marL="121920" marR="121920"/>
                </a:tc>
                <a:tc>
                  <a:txBody>
                    <a:bodyPr/>
                    <a:lstStyle/>
                    <a:p>
                      <a:pPr algn="ctr"/>
                      <a:r>
                        <a:rPr lang="en-US" sz="1600" dirty="0"/>
                        <a:t>Industry Report</a:t>
                      </a:r>
                    </a:p>
                  </a:txBody>
                  <a:tcPr marL="121920" marR="121920"/>
                </a:tc>
                <a:extLst>
                  <a:ext uri="{0D108BD9-81ED-4DB2-BD59-A6C34878D82A}">
                    <a16:rowId xmlns:a16="http://schemas.microsoft.com/office/drawing/2014/main" val="10004"/>
                  </a:ext>
                </a:extLst>
              </a:tr>
              <a:tr h="585182">
                <a:tc>
                  <a:txBody>
                    <a:bodyPr/>
                    <a:lstStyle/>
                    <a:p>
                      <a:r>
                        <a:rPr lang="en-US" sz="1600" dirty="0"/>
                        <a:t>CareFirst</a:t>
                      </a:r>
                      <a:r>
                        <a:rPr lang="en-US" sz="1600" baseline="0" dirty="0"/>
                        <a:t> BCBS PCMH Program (DC, MD, VA)</a:t>
                      </a:r>
                      <a:endParaRPr lang="en-US" sz="1600" dirty="0"/>
                    </a:p>
                  </a:txBody>
                  <a:tcPr marL="121920" marR="121920"/>
                </a:tc>
                <a:tc>
                  <a:txBody>
                    <a:bodyPr/>
                    <a:lstStyle/>
                    <a:p>
                      <a:r>
                        <a:rPr lang="en-US" sz="1600" dirty="0"/>
                        <a:t>$267</a:t>
                      </a:r>
                      <a:r>
                        <a:rPr lang="en-US" sz="1600" baseline="0" dirty="0"/>
                        <a:t> million avoided costs (2011-2013)</a:t>
                      </a:r>
                    </a:p>
                  </a:txBody>
                  <a:tcPr marL="121920" marR="121920"/>
                </a:tc>
                <a:tc>
                  <a:txBody>
                    <a:bodyPr/>
                    <a:lstStyle/>
                    <a:p>
                      <a:pPr algn="ctr"/>
                      <a:r>
                        <a:rPr lang="en-US" sz="1600" dirty="0"/>
                        <a:t>July 2014</a:t>
                      </a:r>
                    </a:p>
                  </a:txBody>
                  <a:tcPr marL="121920" marR="121920"/>
                </a:tc>
                <a:tc>
                  <a:txBody>
                    <a:bodyPr/>
                    <a:lstStyle/>
                    <a:p>
                      <a:pPr algn="ctr"/>
                      <a:r>
                        <a:rPr lang="en-US" sz="1600" dirty="0"/>
                        <a:t>Industry Report</a:t>
                      </a:r>
                    </a:p>
                  </a:txBody>
                  <a:tcPr marL="121920" marR="121920"/>
                </a:tc>
                <a:extLst>
                  <a:ext uri="{0D108BD9-81ED-4DB2-BD59-A6C34878D82A}">
                    <a16:rowId xmlns:a16="http://schemas.microsoft.com/office/drawing/2014/main" val="10005"/>
                  </a:ext>
                </a:extLst>
              </a:tr>
              <a:tr h="585182">
                <a:tc>
                  <a:txBody>
                    <a:bodyPr/>
                    <a:lstStyle/>
                    <a:p>
                      <a:r>
                        <a:rPr lang="en-US" sz="1600" dirty="0"/>
                        <a:t>Monarch Healthcare</a:t>
                      </a:r>
                      <a:r>
                        <a:rPr lang="en-US" sz="1600" baseline="0" dirty="0"/>
                        <a:t> </a:t>
                      </a:r>
                      <a:r>
                        <a:rPr lang="en-US" sz="1600" dirty="0"/>
                        <a:t>CMS Pioneer ACO (CA)</a:t>
                      </a:r>
                    </a:p>
                  </a:txBody>
                  <a:tcPr marL="121920" marR="121920"/>
                </a:tc>
                <a:tc>
                  <a:txBody>
                    <a:bodyPr/>
                    <a:lstStyle/>
                    <a:p>
                      <a:r>
                        <a:rPr lang="en-US" sz="1600" dirty="0"/>
                        <a:t>5.4%</a:t>
                      </a:r>
                      <a:r>
                        <a:rPr lang="en-US" sz="1600" baseline="0" dirty="0"/>
                        <a:t> reduction in medical costs in 2012 (Medicare)</a:t>
                      </a:r>
                      <a:endParaRPr lang="en-US" sz="1600" dirty="0"/>
                    </a:p>
                  </a:txBody>
                  <a:tcPr marL="121920" marR="121920"/>
                </a:tc>
                <a:tc>
                  <a:txBody>
                    <a:bodyPr/>
                    <a:lstStyle/>
                    <a:p>
                      <a:pPr algn="ctr"/>
                      <a:r>
                        <a:rPr lang="en-US" sz="1600" dirty="0"/>
                        <a:t>Jan 2014</a:t>
                      </a:r>
                    </a:p>
                  </a:txBody>
                  <a:tcPr marL="121920" marR="121920"/>
                </a:tc>
                <a:tc>
                  <a:txBody>
                    <a:bodyPr/>
                    <a:lstStyle/>
                    <a:p>
                      <a:pPr algn="ctr"/>
                      <a:r>
                        <a:rPr lang="en-US" sz="1600" dirty="0"/>
                        <a:t>Industry</a:t>
                      </a:r>
                      <a:r>
                        <a:rPr lang="en-US" sz="1600" baseline="0" dirty="0"/>
                        <a:t> Report</a:t>
                      </a:r>
                      <a:endParaRPr lang="en-US" sz="1600" dirty="0"/>
                    </a:p>
                  </a:txBody>
                  <a:tcPr marL="121920" marR="121920"/>
                </a:tc>
                <a:extLst>
                  <a:ext uri="{0D108BD9-81ED-4DB2-BD59-A6C34878D82A}">
                    <a16:rowId xmlns:a16="http://schemas.microsoft.com/office/drawing/2014/main" val="10006"/>
                  </a:ext>
                </a:extLst>
              </a:tr>
              <a:tr h="831575">
                <a:tc>
                  <a:txBody>
                    <a:bodyPr/>
                    <a:lstStyle/>
                    <a:p>
                      <a:r>
                        <a:rPr lang="en-US" sz="1600" dirty="0"/>
                        <a:t>Horizon BCBS of New Jersey PCMH Program</a:t>
                      </a:r>
                    </a:p>
                  </a:txBody>
                  <a:tcPr marL="121920" marR="121920"/>
                </a:tc>
                <a:tc>
                  <a:txBody>
                    <a:bodyPr/>
                    <a:lstStyle/>
                    <a:p>
                      <a:r>
                        <a:rPr lang="en-US" sz="1600" dirty="0"/>
                        <a:t>$4.5 million savings (ER visits and hospitalizations)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t>4% lower total cost of care (all patients)</a:t>
                      </a:r>
                      <a:endParaRPr lang="en-US" sz="1600" dirty="0"/>
                    </a:p>
                    <a:p>
                      <a:r>
                        <a:rPr lang="en-US" sz="1600" dirty="0"/>
                        <a:t>4%</a:t>
                      </a:r>
                      <a:r>
                        <a:rPr lang="en-US" sz="1600" baseline="0" dirty="0"/>
                        <a:t> lower cost of care (diabetes patients)</a:t>
                      </a:r>
                    </a:p>
                  </a:txBody>
                  <a:tcPr marL="121920" marR="121920"/>
                </a:tc>
                <a:tc>
                  <a:txBody>
                    <a:bodyPr/>
                    <a:lstStyle/>
                    <a:p>
                      <a:pPr algn="ctr"/>
                      <a:r>
                        <a:rPr lang="en-US" sz="1600" dirty="0"/>
                        <a:t>July 2014</a:t>
                      </a:r>
                    </a:p>
                  </a:txBody>
                  <a:tcPr marL="121920" marR="121920"/>
                </a:tc>
                <a:tc>
                  <a:txBody>
                    <a:bodyPr/>
                    <a:lstStyle/>
                    <a:p>
                      <a:pPr algn="ctr"/>
                      <a:r>
                        <a:rPr lang="en-US" sz="1600" dirty="0"/>
                        <a:t>Industry Report</a:t>
                      </a:r>
                    </a:p>
                  </a:txBody>
                  <a:tcPr marL="121920" marR="121920"/>
                </a:tc>
                <a:extLst>
                  <a:ext uri="{0D108BD9-81ED-4DB2-BD59-A6C34878D82A}">
                    <a16:rowId xmlns:a16="http://schemas.microsoft.com/office/drawing/2014/main" val="10007"/>
                  </a:ext>
                </a:extLst>
              </a:tr>
              <a:tr h="585182">
                <a:tc>
                  <a:txBody>
                    <a:bodyPr/>
                    <a:lstStyle/>
                    <a:p>
                      <a:r>
                        <a:rPr lang="en-US" sz="1600" dirty="0"/>
                        <a:t>Independence</a:t>
                      </a:r>
                      <a:r>
                        <a:rPr lang="en-US" sz="1600" baseline="0" dirty="0"/>
                        <a:t> BC PCMH Program (PA)</a:t>
                      </a:r>
                      <a:endParaRPr lang="en-US" sz="1600" dirty="0"/>
                    </a:p>
                  </a:txBody>
                  <a:tcPr marL="121920" marR="121920"/>
                </a:tc>
                <a:tc>
                  <a:txBody>
                    <a:bodyPr/>
                    <a:lstStyle/>
                    <a:p>
                      <a:r>
                        <a:rPr lang="en-US" sz="1600" baseline="0" dirty="0"/>
                        <a:t>Total cost savings for high risk groups: </a:t>
                      </a:r>
                    </a:p>
                    <a:p>
                      <a:r>
                        <a:rPr lang="en-US" sz="1600" baseline="0" dirty="0"/>
                        <a:t>7.9% and 11.2% (2010, 2009)</a:t>
                      </a:r>
                    </a:p>
                  </a:txBody>
                  <a:tcPr marL="121920" marR="121920"/>
                </a:tc>
                <a:tc>
                  <a:txBody>
                    <a:bodyPr/>
                    <a:lstStyle/>
                    <a:p>
                      <a:pPr algn="ctr"/>
                      <a:r>
                        <a:rPr lang="en-US" sz="1600" dirty="0"/>
                        <a:t>March 2014</a:t>
                      </a:r>
                    </a:p>
                  </a:txBody>
                  <a:tcPr marL="121920" marR="121920"/>
                </a:tc>
                <a:tc>
                  <a:txBody>
                    <a:bodyPr/>
                    <a:lstStyle/>
                    <a:p>
                      <a:pPr algn="ctr"/>
                      <a:r>
                        <a:rPr lang="en-US" sz="1600" dirty="0"/>
                        <a:t>Peer-Reviewed</a:t>
                      </a:r>
                    </a:p>
                  </a:txBody>
                  <a:tcPr marL="121920" marR="12192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57802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7"/>
          <p:cNvSpPr>
            <a:spLocks noGrp="1"/>
          </p:cNvSpPr>
          <p:nvPr>
            <p:ph type="sldNum" sz="quarter" idx="10"/>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8ED0D98-F59D-4EC4-9BF7-1DF87D56B252}" type="slidenum">
              <a:rPr lang="en-US" smtClean="0"/>
              <a:pPr/>
              <a:t>29</a:t>
            </a:fld>
            <a:endParaRPr lang="en-US"/>
          </a:p>
        </p:txBody>
      </p:sp>
      <p:sp>
        <p:nvSpPr>
          <p:cNvPr id="4" name="Title 1"/>
          <p:cNvSpPr txBox="1">
            <a:spLocks/>
          </p:cNvSpPr>
          <p:nvPr/>
        </p:nvSpPr>
        <p:spPr bwMode="black">
          <a:xfrm>
            <a:off x="2383365" y="20178"/>
            <a:ext cx="7763933" cy="5259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300" b="1">
                <a:solidFill>
                  <a:srgbClr val="79C141"/>
                </a:solidFill>
                <a:latin typeface="Arial" pitchFamily="34" charset="0"/>
                <a:ea typeface="ＭＳ Ｐゴシック" pitchFamily="-108" charset="-128"/>
                <a:cs typeface="Arial" pitchFamily="34" charset="0"/>
              </a:defRPr>
            </a:lvl1pPr>
            <a:lvl2pPr algn="l" rtl="0" eaLnBrk="0" fontAlgn="base" hangingPunct="0">
              <a:lnSpc>
                <a:spcPct val="90000"/>
              </a:lnSpc>
              <a:spcBef>
                <a:spcPct val="0"/>
              </a:spcBef>
              <a:spcAft>
                <a:spcPct val="0"/>
              </a:spcAft>
              <a:defRPr sz="2300" b="1">
                <a:solidFill>
                  <a:srgbClr val="0E3A70"/>
                </a:solidFill>
                <a:latin typeface="Century Gothic" pitchFamily="-108" charset="0"/>
                <a:ea typeface="ＭＳ Ｐゴシック" pitchFamily="-108" charset="-128"/>
                <a:cs typeface="Century Gothic" pitchFamily="34" charset="0"/>
              </a:defRPr>
            </a:lvl2pPr>
            <a:lvl3pPr algn="l" rtl="0" eaLnBrk="0" fontAlgn="base" hangingPunct="0">
              <a:lnSpc>
                <a:spcPct val="90000"/>
              </a:lnSpc>
              <a:spcBef>
                <a:spcPct val="0"/>
              </a:spcBef>
              <a:spcAft>
                <a:spcPct val="0"/>
              </a:spcAft>
              <a:defRPr sz="2300" b="1">
                <a:solidFill>
                  <a:srgbClr val="0E3A70"/>
                </a:solidFill>
                <a:latin typeface="Century Gothic" pitchFamily="-108" charset="0"/>
                <a:ea typeface="ＭＳ Ｐゴシック" pitchFamily="-108" charset="-128"/>
                <a:cs typeface="Century Gothic" pitchFamily="34" charset="0"/>
              </a:defRPr>
            </a:lvl3pPr>
            <a:lvl4pPr algn="l" rtl="0" eaLnBrk="0" fontAlgn="base" hangingPunct="0">
              <a:lnSpc>
                <a:spcPct val="90000"/>
              </a:lnSpc>
              <a:spcBef>
                <a:spcPct val="0"/>
              </a:spcBef>
              <a:spcAft>
                <a:spcPct val="0"/>
              </a:spcAft>
              <a:defRPr sz="2300" b="1">
                <a:solidFill>
                  <a:srgbClr val="0E3A70"/>
                </a:solidFill>
                <a:latin typeface="Century Gothic" pitchFamily="-108" charset="0"/>
                <a:ea typeface="ＭＳ Ｐゴシック" pitchFamily="-108" charset="-128"/>
                <a:cs typeface="Century Gothic" pitchFamily="34" charset="0"/>
              </a:defRPr>
            </a:lvl4pPr>
            <a:lvl5pPr algn="l" rtl="0" eaLnBrk="0" fontAlgn="base" hangingPunct="0">
              <a:lnSpc>
                <a:spcPct val="90000"/>
              </a:lnSpc>
              <a:spcBef>
                <a:spcPct val="0"/>
              </a:spcBef>
              <a:spcAft>
                <a:spcPct val="0"/>
              </a:spcAft>
              <a:defRPr sz="2300" b="1">
                <a:solidFill>
                  <a:srgbClr val="0E3A70"/>
                </a:solidFill>
                <a:latin typeface="Century Gothic" pitchFamily="-108" charset="0"/>
                <a:ea typeface="ＭＳ Ｐゴシック" pitchFamily="-108" charset="-128"/>
                <a:cs typeface="Century Gothic" pitchFamily="34" charset="0"/>
              </a:defRPr>
            </a:lvl5pPr>
            <a:lvl6pPr marL="457200" algn="l" rtl="0" fontAlgn="base">
              <a:lnSpc>
                <a:spcPct val="95000"/>
              </a:lnSpc>
              <a:spcBef>
                <a:spcPct val="0"/>
              </a:spcBef>
              <a:spcAft>
                <a:spcPct val="0"/>
              </a:spcAft>
              <a:defRPr sz="3200">
                <a:solidFill>
                  <a:schemeClr val="bg1"/>
                </a:solidFill>
                <a:latin typeface="Century Gothic" pitchFamily="34" charset="0"/>
              </a:defRPr>
            </a:lvl6pPr>
            <a:lvl7pPr marL="914400" algn="l" rtl="0" fontAlgn="base">
              <a:lnSpc>
                <a:spcPct val="95000"/>
              </a:lnSpc>
              <a:spcBef>
                <a:spcPct val="0"/>
              </a:spcBef>
              <a:spcAft>
                <a:spcPct val="0"/>
              </a:spcAft>
              <a:defRPr sz="3200">
                <a:solidFill>
                  <a:schemeClr val="bg1"/>
                </a:solidFill>
                <a:latin typeface="Century Gothic" pitchFamily="34" charset="0"/>
              </a:defRPr>
            </a:lvl7pPr>
            <a:lvl8pPr marL="1371600" algn="l" rtl="0" fontAlgn="base">
              <a:lnSpc>
                <a:spcPct val="95000"/>
              </a:lnSpc>
              <a:spcBef>
                <a:spcPct val="0"/>
              </a:spcBef>
              <a:spcAft>
                <a:spcPct val="0"/>
              </a:spcAft>
              <a:defRPr sz="3200">
                <a:solidFill>
                  <a:schemeClr val="bg1"/>
                </a:solidFill>
                <a:latin typeface="Century Gothic" pitchFamily="34" charset="0"/>
              </a:defRPr>
            </a:lvl8pPr>
            <a:lvl9pPr marL="1828800" algn="l" rtl="0" fontAlgn="base">
              <a:lnSpc>
                <a:spcPct val="95000"/>
              </a:lnSpc>
              <a:spcBef>
                <a:spcPct val="0"/>
              </a:spcBef>
              <a:spcAft>
                <a:spcPct val="0"/>
              </a:spcAft>
              <a:defRPr sz="3200">
                <a:solidFill>
                  <a:schemeClr val="bg1"/>
                </a:solidFill>
                <a:latin typeface="Century Gothic" pitchFamily="34" charset="0"/>
              </a:defRPr>
            </a:lvl9pPr>
          </a:lstStyle>
          <a:p>
            <a:r>
              <a:rPr lang="en-US" sz="4800" b="0" dirty="0">
                <a:solidFill>
                  <a:schemeClr val="tx1">
                    <a:lumMod val="75000"/>
                    <a:lumOff val="25000"/>
                  </a:schemeClr>
                </a:solidFill>
                <a:latin typeface="+mj-lt"/>
              </a:rPr>
              <a:t>Patient Satisfaction - PCMH</a:t>
            </a:r>
            <a:br>
              <a:rPr lang="en-US" sz="4800" b="0" dirty="0">
                <a:solidFill>
                  <a:schemeClr val="tx1">
                    <a:lumMod val="75000"/>
                    <a:lumOff val="25000"/>
                  </a:schemeClr>
                </a:solidFill>
                <a:latin typeface="+mj-lt"/>
              </a:rPr>
            </a:br>
            <a:endParaRPr lang="en-US" sz="4800" b="0" dirty="0">
              <a:solidFill>
                <a:schemeClr val="tx1">
                  <a:lumMod val="75000"/>
                  <a:lumOff val="25000"/>
                </a:schemeClr>
              </a:solidFill>
              <a:latin typeface="+mj-lt"/>
            </a:endParaRPr>
          </a:p>
        </p:txBody>
      </p:sp>
      <p:grpSp>
        <p:nvGrpSpPr>
          <p:cNvPr id="27" name="Group 26"/>
          <p:cNvGrpSpPr/>
          <p:nvPr/>
        </p:nvGrpSpPr>
        <p:grpSpPr>
          <a:xfrm>
            <a:off x="1657879" y="757827"/>
            <a:ext cx="7979784" cy="1418933"/>
            <a:chOff x="133879" y="891174"/>
            <a:chExt cx="7979784" cy="1418933"/>
          </a:xfrm>
        </p:grpSpPr>
        <p:grpSp>
          <p:nvGrpSpPr>
            <p:cNvPr id="6" name="Group 5"/>
            <p:cNvGrpSpPr/>
            <p:nvPr/>
          </p:nvGrpSpPr>
          <p:grpSpPr>
            <a:xfrm>
              <a:off x="1371599" y="891174"/>
              <a:ext cx="6742064" cy="1418933"/>
              <a:chOff x="1371599" y="659505"/>
              <a:chExt cx="6742064" cy="141893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652" r="53706" b="68287"/>
              <a:stretch/>
            </p:blipFill>
            <p:spPr>
              <a:xfrm>
                <a:off x="7305674" y="879144"/>
                <a:ext cx="807989" cy="979654"/>
              </a:xfrm>
              <a:prstGeom prst="rect">
                <a:avLst/>
              </a:prstGeom>
            </p:spPr>
          </p:pic>
          <p:sp>
            <p:nvSpPr>
              <p:cNvPr id="8" name="Right Arrow 7"/>
              <p:cNvSpPr/>
              <p:nvPr/>
            </p:nvSpPr>
            <p:spPr bwMode="auto">
              <a:xfrm>
                <a:off x="1371599" y="659505"/>
                <a:ext cx="1074655" cy="1418933"/>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r>
                  <a:rPr lang="en-US" sz="3200" dirty="0">
                    <a:solidFill>
                      <a:schemeClr val="bg1"/>
                    </a:solidFill>
                    <a:latin typeface="Century Gothic"/>
                    <a:cs typeface="Century Gothic"/>
                  </a:rPr>
                  <a:t>96%</a:t>
                </a:r>
              </a:p>
            </p:txBody>
          </p:sp>
          <p:sp>
            <p:nvSpPr>
              <p:cNvPr id="9" name="Rectangle 8"/>
              <p:cNvSpPr/>
              <p:nvPr/>
            </p:nvSpPr>
            <p:spPr>
              <a:xfrm>
                <a:off x="2446255" y="1110814"/>
                <a:ext cx="3983783" cy="387286"/>
              </a:xfrm>
              <a:prstGeom prst="rect">
                <a:avLst/>
              </a:prstGeom>
            </p:spPr>
            <p:txBody>
              <a:bodyPr wrap="none">
                <a:spAutoFit/>
              </a:bodyPr>
              <a:lstStyle/>
              <a:p>
                <a:pPr marL="17780">
                  <a:lnSpc>
                    <a:spcPct val="95000"/>
                  </a:lnSpc>
                  <a:buClr>
                    <a:srgbClr val="79C141"/>
                  </a:buClr>
                </a:pPr>
                <a:r>
                  <a:rPr lang="en-US" sz="2000" dirty="0">
                    <a:solidFill>
                      <a:srgbClr val="003087"/>
                    </a:solidFill>
                  </a:rPr>
                  <a:t>Feel they get care when they need it</a:t>
                </a:r>
              </a:p>
            </p:txBody>
          </p:sp>
        </p:grpSp>
        <p:sp>
          <p:nvSpPr>
            <p:cNvPr id="3" name="Rectangle 2"/>
            <p:cNvSpPr/>
            <p:nvPr/>
          </p:nvSpPr>
          <p:spPr bwMode="auto">
            <a:xfrm>
              <a:off x="793750" y="1257715"/>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11" name="Rectangle 10"/>
            <p:cNvSpPr/>
            <p:nvPr/>
          </p:nvSpPr>
          <p:spPr bwMode="auto">
            <a:xfrm>
              <a:off x="197909" y="1257764"/>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5" name="TextBox 4"/>
            <p:cNvSpPr txBox="1"/>
            <p:nvPr/>
          </p:nvSpPr>
          <p:spPr bwMode="auto">
            <a:xfrm>
              <a:off x="741362" y="1409822"/>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94%</a:t>
              </a:r>
            </a:p>
          </p:txBody>
        </p:sp>
        <p:sp>
          <p:nvSpPr>
            <p:cNvPr id="14" name="TextBox 13"/>
            <p:cNvSpPr txBox="1"/>
            <p:nvPr/>
          </p:nvSpPr>
          <p:spPr bwMode="auto">
            <a:xfrm>
              <a:off x="133879" y="1422899"/>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96%</a:t>
              </a:r>
            </a:p>
          </p:txBody>
        </p:sp>
      </p:grpSp>
      <p:grpSp>
        <p:nvGrpSpPr>
          <p:cNvPr id="28" name="Group 27"/>
          <p:cNvGrpSpPr/>
          <p:nvPr/>
        </p:nvGrpSpPr>
        <p:grpSpPr>
          <a:xfrm>
            <a:off x="1645708" y="2230397"/>
            <a:ext cx="6119038" cy="1418933"/>
            <a:chOff x="121707" y="2391270"/>
            <a:chExt cx="6119037" cy="1418933"/>
          </a:xfrm>
        </p:grpSpPr>
        <p:grpSp>
          <p:nvGrpSpPr>
            <p:cNvPr id="19" name="Group 18"/>
            <p:cNvGrpSpPr/>
            <p:nvPr/>
          </p:nvGrpSpPr>
          <p:grpSpPr>
            <a:xfrm>
              <a:off x="1371598" y="2391270"/>
              <a:ext cx="4869146" cy="1418933"/>
              <a:chOff x="1287996" y="665419"/>
              <a:chExt cx="4869146" cy="1418933"/>
            </a:xfrm>
          </p:grpSpPr>
          <p:sp>
            <p:nvSpPr>
              <p:cNvPr id="21" name="Right Arrow 20"/>
              <p:cNvSpPr/>
              <p:nvPr/>
            </p:nvSpPr>
            <p:spPr bwMode="auto">
              <a:xfrm>
                <a:off x="1287996" y="665419"/>
                <a:ext cx="1074655" cy="1418933"/>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r>
                  <a:rPr lang="en-US" sz="3200" dirty="0">
                    <a:solidFill>
                      <a:schemeClr val="bg1"/>
                    </a:solidFill>
                    <a:latin typeface="Century Gothic"/>
                    <a:cs typeface="Century Gothic"/>
                  </a:rPr>
                  <a:t>96%</a:t>
                </a:r>
              </a:p>
            </p:txBody>
          </p:sp>
          <p:sp>
            <p:nvSpPr>
              <p:cNvPr id="22" name="Rectangle 21"/>
              <p:cNvSpPr/>
              <p:nvPr/>
            </p:nvSpPr>
            <p:spPr>
              <a:xfrm>
                <a:off x="2446255" y="1110814"/>
                <a:ext cx="3710887" cy="677108"/>
              </a:xfrm>
              <a:prstGeom prst="rect">
                <a:avLst/>
              </a:prstGeom>
            </p:spPr>
            <p:txBody>
              <a:bodyPr wrap="none">
                <a:spAutoFit/>
              </a:bodyPr>
              <a:lstStyle/>
              <a:p>
                <a:pPr marL="17780">
                  <a:lnSpc>
                    <a:spcPct val="95000"/>
                  </a:lnSpc>
                  <a:buClr>
                    <a:srgbClr val="79C141"/>
                  </a:buClr>
                </a:pPr>
                <a:r>
                  <a:rPr lang="en-US" sz="2000" dirty="0">
                    <a:solidFill>
                      <a:srgbClr val="003087"/>
                    </a:solidFill>
                  </a:rPr>
                  <a:t>Would recommend their practice </a:t>
                </a:r>
              </a:p>
              <a:p>
                <a:pPr marL="17780">
                  <a:lnSpc>
                    <a:spcPct val="95000"/>
                  </a:lnSpc>
                  <a:buClr>
                    <a:srgbClr val="79C141"/>
                  </a:buClr>
                </a:pPr>
                <a:r>
                  <a:rPr lang="en-US" sz="2000" dirty="0">
                    <a:solidFill>
                      <a:srgbClr val="003087"/>
                    </a:solidFill>
                  </a:rPr>
                  <a:t>to friends and family</a:t>
                </a:r>
              </a:p>
            </p:txBody>
          </p:sp>
        </p:grpSp>
        <p:grpSp>
          <p:nvGrpSpPr>
            <p:cNvPr id="10" name="Group 9"/>
            <p:cNvGrpSpPr/>
            <p:nvPr/>
          </p:nvGrpSpPr>
          <p:grpSpPr>
            <a:xfrm>
              <a:off x="121707" y="2747553"/>
              <a:ext cx="1294340" cy="694247"/>
              <a:chOff x="161394" y="2973858"/>
              <a:chExt cx="1294340" cy="694247"/>
            </a:xfrm>
          </p:grpSpPr>
          <p:sp>
            <p:nvSpPr>
              <p:cNvPr id="23" name="Rectangle 22"/>
              <p:cNvSpPr/>
              <p:nvPr/>
            </p:nvSpPr>
            <p:spPr bwMode="auto">
              <a:xfrm>
                <a:off x="821265" y="2982354"/>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24" name="Rectangle 23"/>
              <p:cNvSpPr/>
              <p:nvPr/>
            </p:nvSpPr>
            <p:spPr bwMode="auto">
              <a:xfrm>
                <a:off x="225424" y="2973858"/>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25" name="TextBox 24"/>
              <p:cNvSpPr txBox="1"/>
              <p:nvPr/>
            </p:nvSpPr>
            <p:spPr bwMode="auto">
              <a:xfrm>
                <a:off x="768877" y="3125916"/>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98%</a:t>
                </a:r>
              </a:p>
            </p:txBody>
          </p:sp>
          <p:sp>
            <p:nvSpPr>
              <p:cNvPr id="26" name="TextBox 25"/>
              <p:cNvSpPr txBox="1"/>
              <p:nvPr/>
            </p:nvSpPr>
            <p:spPr bwMode="auto">
              <a:xfrm>
                <a:off x="161394" y="3135441"/>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98%</a:t>
                </a:r>
              </a:p>
            </p:txBody>
          </p:sp>
        </p:gr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084" y="2968439"/>
            <a:ext cx="896581" cy="841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p:nvGrpSpPr>
        <p:grpSpPr>
          <a:xfrm>
            <a:off x="1657881" y="3718291"/>
            <a:ext cx="6349729" cy="1418933"/>
            <a:chOff x="121707" y="4183486"/>
            <a:chExt cx="6349729" cy="1418933"/>
          </a:xfrm>
        </p:grpSpPr>
        <p:grpSp>
          <p:nvGrpSpPr>
            <p:cNvPr id="29" name="Group 28"/>
            <p:cNvGrpSpPr/>
            <p:nvPr/>
          </p:nvGrpSpPr>
          <p:grpSpPr>
            <a:xfrm>
              <a:off x="1371598" y="4183486"/>
              <a:ext cx="5099838" cy="1418933"/>
              <a:chOff x="1287996" y="665419"/>
              <a:chExt cx="5099838" cy="1418933"/>
            </a:xfrm>
          </p:grpSpPr>
          <p:sp>
            <p:nvSpPr>
              <p:cNvPr id="30" name="Right Arrow 29"/>
              <p:cNvSpPr/>
              <p:nvPr/>
            </p:nvSpPr>
            <p:spPr bwMode="auto">
              <a:xfrm>
                <a:off x="1287996" y="665419"/>
                <a:ext cx="1074655" cy="1418933"/>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r>
                  <a:rPr lang="en-US" sz="3200" dirty="0">
                    <a:solidFill>
                      <a:schemeClr val="bg1"/>
                    </a:solidFill>
                    <a:latin typeface="Century Gothic"/>
                    <a:cs typeface="Century Gothic"/>
                  </a:rPr>
                  <a:t>95%</a:t>
                </a:r>
              </a:p>
            </p:txBody>
          </p:sp>
          <p:sp>
            <p:nvSpPr>
              <p:cNvPr id="31" name="Rectangle 30"/>
              <p:cNvSpPr/>
              <p:nvPr/>
            </p:nvSpPr>
            <p:spPr>
              <a:xfrm>
                <a:off x="2446255" y="1110814"/>
                <a:ext cx="3941579" cy="679673"/>
              </a:xfrm>
              <a:prstGeom prst="rect">
                <a:avLst/>
              </a:prstGeom>
            </p:spPr>
            <p:txBody>
              <a:bodyPr wrap="none">
                <a:spAutoFit/>
              </a:bodyPr>
              <a:lstStyle/>
              <a:p>
                <a:pPr marL="17780">
                  <a:lnSpc>
                    <a:spcPct val="95000"/>
                  </a:lnSpc>
                  <a:buClr>
                    <a:srgbClr val="79C141"/>
                  </a:buClr>
                </a:pPr>
                <a:r>
                  <a:rPr lang="en-US" sz="2000" dirty="0">
                    <a:solidFill>
                      <a:srgbClr val="003087"/>
                    </a:solidFill>
                  </a:rPr>
                  <a:t>Find their clinics well-organized, </a:t>
                </a:r>
              </a:p>
              <a:p>
                <a:pPr marL="17780">
                  <a:lnSpc>
                    <a:spcPct val="95000"/>
                  </a:lnSpc>
                  <a:buClr>
                    <a:srgbClr val="79C141"/>
                  </a:buClr>
                </a:pPr>
                <a:r>
                  <a:rPr lang="en-US" sz="2000" dirty="0">
                    <a:solidFill>
                      <a:srgbClr val="003087"/>
                    </a:solidFill>
                  </a:rPr>
                  <a:t>efficient and respectful of their time</a:t>
                </a:r>
              </a:p>
            </p:txBody>
          </p:sp>
        </p:grpSp>
        <p:grpSp>
          <p:nvGrpSpPr>
            <p:cNvPr id="32" name="Group 31"/>
            <p:cNvGrpSpPr/>
            <p:nvPr/>
          </p:nvGrpSpPr>
          <p:grpSpPr>
            <a:xfrm>
              <a:off x="121707" y="4538740"/>
              <a:ext cx="1294340" cy="686780"/>
              <a:chOff x="161394" y="2972829"/>
              <a:chExt cx="1294340" cy="686780"/>
            </a:xfrm>
          </p:grpSpPr>
          <p:sp>
            <p:nvSpPr>
              <p:cNvPr id="33" name="Rectangle 32"/>
              <p:cNvSpPr/>
              <p:nvPr/>
            </p:nvSpPr>
            <p:spPr bwMode="auto">
              <a:xfrm>
                <a:off x="821265" y="2972829"/>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34" name="Rectangle 33"/>
              <p:cNvSpPr/>
              <p:nvPr/>
            </p:nvSpPr>
            <p:spPr bwMode="auto">
              <a:xfrm>
                <a:off x="225424" y="2973858"/>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35" name="TextBox 34"/>
              <p:cNvSpPr txBox="1"/>
              <p:nvPr/>
            </p:nvSpPr>
            <p:spPr bwMode="auto">
              <a:xfrm>
                <a:off x="768877" y="3125916"/>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94%</a:t>
                </a:r>
              </a:p>
            </p:txBody>
          </p:sp>
          <p:sp>
            <p:nvSpPr>
              <p:cNvPr id="36" name="TextBox 35"/>
              <p:cNvSpPr txBox="1"/>
              <p:nvPr/>
            </p:nvSpPr>
            <p:spPr bwMode="auto">
              <a:xfrm>
                <a:off x="161394" y="3135441"/>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94%</a:t>
                </a:r>
              </a:p>
            </p:txBody>
          </p:sp>
        </p:grpSp>
      </p:gr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45568" r="23603" b="63207"/>
          <a:stretch/>
        </p:blipFill>
        <p:spPr>
          <a:xfrm>
            <a:off x="8843917" y="4510491"/>
            <a:ext cx="635021" cy="714003"/>
          </a:xfrm>
          <a:prstGeom prst="rect">
            <a:avLst/>
          </a:prstGeom>
        </p:spPr>
      </p:pic>
      <p:grpSp>
        <p:nvGrpSpPr>
          <p:cNvPr id="46" name="Group 45"/>
          <p:cNvGrpSpPr/>
          <p:nvPr/>
        </p:nvGrpSpPr>
        <p:grpSpPr>
          <a:xfrm>
            <a:off x="1696508" y="5174998"/>
            <a:ext cx="6154932" cy="1418933"/>
            <a:chOff x="172508" y="5174995"/>
            <a:chExt cx="6154932" cy="1418933"/>
          </a:xfrm>
        </p:grpSpPr>
        <p:grpSp>
          <p:nvGrpSpPr>
            <p:cNvPr id="38" name="Group 37"/>
            <p:cNvGrpSpPr/>
            <p:nvPr/>
          </p:nvGrpSpPr>
          <p:grpSpPr>
            <a:xfrm>
              <a:off x="1383770" y="5174995"/>
              <a:ext cx="4943670" cy="1418933"/>
              <a:chOff x="1287996" y="665419"/>
              <a:chExt cx="4943670" cy="1418933"/>
            </a:xfrm>
          </p:grpSpPr>
          <p:sp>
            <p:nvSpPr>
              <p:cNvPr id="39" name="Right Arrow 38"/>
              <p:cNvSpPr/>
              <p:nvPr/>
            </p:nvSpPr>
            <p:spPr bwMode="auto">
              <a:xfrm>
                <a:off x="1287996" y="665419"/>
                <a:ext cx="1074655" cy="1418933"/>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r>
                  <a:rPr lang="en-US" sz="3200" dirty="0">
                    <a:solidFill>
                      <a:schemeClr val="bg1"/>
                    </a:solidFill>
                    <a:latin typeface="Century Gothic"/>
                    <a:cs typeface="Century Gothic"/>
                  </a:rPr>
                  <a:t>98%</a:t>
                </a:r>
              </a:p>
            </p:txBody>
          </p:sp>
          <p:sp>
            <p:nvSpPr>
              <p:cNvPr id="40" name="Rectangle 39"/>
              <p:cNvSpPr/>
              <p:nvPr/>
            </p:nvSpPr>
            <p:spPr>
              <a:xfrm>
                <a:off x="2446255" y="1110814"/>
                <a:ext cx="3785411" cy="387286"/>
              </a:xfrm>
              <a:prstGeom prst="rect">
                <a:avLst/>
              </a:prstGeom>
            </p:spPr>
            <p:txBody>
              <a:bodyPr wrap="none">
                <a:spAutoFit/>
              </a:bodyPr>
              <a:lstStyle/>
              <a:p>
                <a:pPr marL="17780">
                  <a:lnSpc>
                    <a:spcPct val="95000"/>
                  </a:lnSpc>
                  <a:buClr>
                    <a:srgbClr val="79C141"/>
                  </a:buClr>
                </a:pPr>
                <a:r>
                  <a:rPr lang="en-US" sz="2000" dirty="0">
                    <a:solidFill>
                      <a:srgbClr val="003087"/>
                    </a:solidFill>
                  </a:rPr>
                  <a:t>Find it easy to speak to a physician</a:t>
                </a:r>
              </a:p>
            </p:txBody>
          </p:sp>
        </p:grpSp>
        <p:grpSp>
          <p:nvGrpSpPr>
            <p:cNvPr id="41" name="Group 40"/>
            <p:cNvGrpSpPr/>
            <p:nvPr/>
          </p:nvGrpSpPr>
          <p:grpSpPr>
            <a:xfrm>
              <a:off x="172508" y="5540822"/>
              <a:ext cx="1294340" cy="686780"/>
              <a:chOff x="161394" y="2972829"/>
              <a:chExt cx="1294340" cy="686780"/>
            </a:xfrm>
          </p:grpSpPr>
          <p:sp>
            <p:nvSpPr>
              <p:cNvPr id="42" name="Rectangle 41"/>
              <p:cNvSpPr/>
              <p:nvPr/>
            </p:nvSpPr>
            <p:spPr bwMode="auto">
              <a:xfrm>
                <a:off x="821265" y="2972829"/>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43" name="Rectangle 42"/>
              <p:cNvSpPr/>
              <p:nvPr/>
            </p:nvSpPr>
            <p:spPr bwMode="auto">
              <a:xfrm>
                <a:off x="225424" y="2973858"/>
                <a:ext cx="486833" cy="685751"/>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a:solidFill>
                    <a:schemeClr val="bg1"/>
                  </a:solidFill>
                  <a:latin typeface="Century Gothic"/>
                  <a:cs typeface="Century Gothic"/>
                </a:endParaRPr>
              </a:p>
            </p:txBody>
          </p:sp>
          <p:sp>
            <p:nvSpPr>
              <p:cNvPr id="44" name="TextBox 43"/>
              <p:cNvSpPr txBox="1"/>
              <p:nvPr/>
            </p:nvSpPr>
            <p:spPr bwMode="auto">
              <a:xfrm>
                <a:off x="768877" y="3125916"/>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95%</a:t>
                </a:r>
              </a:p>
            </p:txBody>
          </p:sp>
          <p:sp>
            <p:nvSpPr>
              <p:cNvPr id="45" name="TextBox 44"/>
              <p:cNvSpPr txBox="1"/>
              <p:nvPr/>
            </p:nvSpPr>
            <p:spPr bwMode="auto">
              <a:xfrm>
                <a:off x="161394" y="3135441"/>
                <a:ext cx="686857" cy="3554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914400" fontAlgn="base">
                  <a:lnSpc>
                    <a:spcPct val="95000"/>
                  </a:lnSpc>
                  <a:spcBef>
                    <a:spcPct val="5000"/>
                  </a:spcBef>
                  <a:spcAft>
                    <a:spcPct val="20000"/>
                  </a:spcAft>
                  <a:buClr>
                    <a:srgbClr val="CC9915"/>
                  </a:buClr>
                  <a:buSzPct val="75000"/>
                </a:pPr>
                <a:r>
                  <a:rPr lang="en-US" kern="0" dirty="0"/>
                  <a:t>95%</a:t>
                </a:r>
              </a:p>
            </p:txBody>
          </p:sp>
        </p:grpSp>
      </p:grpSp>
      <p:pic>
        <p:nvPicPr>
          <p:cNvPr id="52" name="Picture 51"/>
          <p:cNvPicPr>
            <a:picLocks noChangeAspect="1"/>
          </p:cNvPicPr>
          <p:nvPr/>
        </p:nvPicPr>
        <p:blipFill rotWithShape="1">
          <a:blip r:embed="rId5" cstate="print">
            <a:extLst>
              <a:ext uri="{28A0092B-C50C-407E-A947-70E740481C1C}">
                <a14:useLocalDpi xmlns:a14="http://schemas.microsoft.com/office/drawing/2010/main" val="0"/>
              </a:ext>
            </a:extLst>
          </a:blip>
          <a:srcRect l="31329" t="64707" r="29119"/>
          <a:stretch/>
        </p:blipFill>
        <p:spPr>
          <a:xfrm>
            <a:off x="8866939" y="5525969"/>
            <a:ext cx="770724" cy="691362"/>
          </a:xfrm>
          <a:prstGeom prst="rect">
            <a:avLst/>
          </a:prstGeom>
        </p:spPr>
      </p:pic>
      <p:sp>
        <p:nvSpPr>
          <p:cNvPr id="49" name="TextBox 48"/>
          <p:cNvSpPr txBox="1"/>
          <p:nvPr/>
        </p:nvSpPr>
        <p:spPr bwMode="auto">
          <a:xfrm>
            <a:off x="1731964" y="757827"/>
            <a:ext cx="486833" cy="38600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defTabSz="914400" fontAlgn="base">
              <a:lnSpc>
                <a:spcPct val="95000"/>
              </a:lnSpc>
              <a:spcBef>
                <a:spcPct val="5000"/>
              </a:spcBef>
              <a:spcAft>
                <a:spcPct val="20000"/>
              </a:spcAft>
              <a:buClr>
                <a:srgbClr val="CC9915"/>
              </a:buClr>
              <a:buSzPct val="75000"/>
            </a:pPr>
            <a:r>
              <a:rPr lang="en-US" sz="1000" kern="0" dirty="0"/>
              <a:t>Fall 2010 </a:t>
            </a:r>
          </a:p>
        </p:txBody>
      </p:sp>
      <p:sp>
        <p:nvSpPr>
          <p:cNvPr id="54" name="TextBox 53"/>
          <p:cNvSpPr txBox="1"/>
          <p:nvPr/>
        </p:nvSpPr>
        <p:spPr bwMode="auto">
          <a:xfrm>
            <a:off x="2196571" y="758696"/>
            <a:ext cx="711200" cy="38600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defTabSz="914400" fontAlgn="base">
              <a:lnSpc>
                <a:spcPct val="95000"/>
              </a:lnSpc>
              <a:spcBef>
                <a:spcPct val="5000"/>
              </a:spcBef>
              <a:spcAft>
                <a:spcPct val="20000"/>
              </a:spcAft>
              <a:buClr>
                <a:srgbClr val="CC9915"/>
              </a:buClr>
              <a:buSzPct val="75000"/>
            </a:pPr>
            <a:r>
              <a:rPr lang="en-US" sz="1000" kern="0" dirty="0"/>
              <a:t>Summer 2011 </a:t>
            </a:r>
          </a:p>
        </p:txBody>
      </p:sp>
      <p:sp>
        <p:nvSpPr>
          <p:cNvPr id="55" name="TextBox 54"/>
          <p:cNvSpPr txBox="1"/>
          <p:nvPr/>
        </p:nvSpPr>
        <p:spPr bwMode="auto">
          <a:xfrm>
            <a:off x="2838451" y="758696"/>
            <a:ext cx="688975" cy="38600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defTabSz="914400" fontAlgn="base">
              <a:lnSpc>
                <a:spcPct val="95000"/>
              </a:lnSpc>
              <a:spcBef>
                <a:spcPct val="5000"/>
              </a:spcBef>
              <a:spcAft>
                <a:spcPct val="20000"/>
              </a:spcAft>
              <a:buClr>
                <a:srgbClr val="CC9915"/>
              </a:buClr>
              <a:buSzPct val="75000"/>
            </a:pPr>
            <a:r>
              <a:rPr lang="en-US" sz="1000" kern="0" dirty="0"/>
              <a:t>Spring 2012 </a:t>
            </a:r>
          </a:p>
        </p:txBody>
      </p:sp>
    </p:spTree>
    <p:extLst>
      <p:ext uri="{BB962C8B-B14F-4D97-AF65-F5344CB8AC3E}">
        <p14:creationId xmlns:p14="http://schemas.microsoft.com/office/powerpoint/2010/main" val="420663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3347551"/>
          </a:xfrm>
        </p:spPr>
        <p:txBody>
          <a:bodyPr/>
          <a:lstStyle/>
          <a:p>
            <a:pPr algn="ctr"/>
            <a:r>
              <a:rPr lang="en-US" dirty="0"/>
              <a:t>Introduction – Health care crisis</a:t>
            </a:r>
          </a:p>
        </p:txBody>
      </p:sp>
    </p:spTree>
    <p:extLst>
      <p:ext uri="{BB962C8B-B14F-4D97-AF65-F5344CB8AC3E}">
        <p14:creationId xmlns:p14="http://schemas.microsoft.com/office/powerpoint/2010/main" val="252132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673102" y="498475"/>
            <a:ext cx="10627077" cy="525993"/>
          </a:xfrm>
        </p:spPr>
        <p:txBody>
          <a:bodyPr>
            <a:normAutofit fontScale="90000"/>
          </a:bodyPr>
          <a:lstStyle/>
          <a:p>
            <a:pPr>
              <a:defRPr/>
            </a:pPr>
            <a:r>
              <a:rPr lang="en-US" sz="3200" dirty="0">
                <a:solidFill>
                  <a:srgbClr val="74C830"/>
                </a:solidFill>
                <a:effectLst>
                  <a:outerShdw blurRad="38100" dist="38100" dir="2700000" algn="tl">
                    <a:srgbClr val="000000">
                      <a:alpha val="43137"/>
                    </a:srgbClr>
                  </a:outerShdw>
                </a:effectLst>
              </a:rPr>
              <a:t>Colorado PCMH Pilot</a:t>
            </a:r>
            <a:br>
              <a:rPr lang="en-US" sz="3200" dirty="0">
                <a:solidFill>
                  <a:srgbClr val="74C830"/>
                </a:solidFill>
                <a:effectLst>
                  <a:outerShdw blurRad="38100" dist="38100" dir="2700000" algn="tl">
                    <a:srgbClr val="000000">
                      <a:alpha val="43137"/>
                    </a:srgbClr>
                  </a:outerShdw>
                </a:effectLst>
              </a:rPr>
            </a:br>
            <a:r>
              <a:rPr lang="en-US" sz="3200" dirty="0">
                <a:solidFill>
                  <a:srgbClr val="74C830"/>
                </a:solidFill>
                <a:effectLst>
                  <a:outerShdw blurRad="38100" dist="38100" dir="2700000" algn="tl">
                    <a:srgbClr val="000000">
                      <a:alpha val="43137"/>
                    </a:srgbClr>
                  </a:outerShdw>
                </a:effectLst>
              </a:rPr>
              <a:t>     Joint Principle Model</a:t>
            </a:r>
          </a:p>
        </p:txBody>
      </p:sp>
      <p:sp>
        <p:nvSpPr>
          <p:cNvPr id="41990" name="Slide Number Placeholder 5"/>
          <p:cNvSpPr>
            <a:spLocks noGrp="1"/>
          </p:cNvSpPr>
          <p:nvPr>
            <p:ph type="sldNum" sz="quarter" idx="12"/>
          </p:nvPr>
        </p:nvSpPr>
        <p:spPr>
          <a:noFill/>
        </p:spPr>
        <p:txBody>
          <a:bodyPr/>
          <a:lstStyle/>
          <a:p>
            <a:fld id="{7A3A8BE5-730B-40CE-90A3-8E98B4B32605}" type="slidenum">
              <a:rPr lang="en-US" smtClean="0"/>
              <a:pPr/>
              <a:t>30</a:t>
            </a:fld>
            <a:endParaRPr lang="en-US"/>
          </a:p>
        </p:txBody>
      </p:sp>
      <p:sp>
        <p:nvSpPr>
          <p:cNvPr id="6" name="Rounded Rectangle 5"/>
          <p:cNvSpPr/>
          <p:nvPr/>
        </p:nvSpPr>
        <p:spPr bwMode="auto">
          <a:xfrm>
            <a:off x="1308101" y="1790702"/>
            <a:ext cx="2197100" cy="323849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Century Gothic"/>
              <a:cs typeface="Century Gothic"/>
            </a:endParaRPr>
          </a:p>
        </p:txBody>
      </p:sp>
      <p:sp>
        <p:nvSpPr>
          <p:cNvPr id="13" name="TextBox 12"/>
          <p:cNvSpPr txBox="1"/>
          <p:nvPr/>
        </p:nvSpPr>
        <p:spPr bwMode="auto">
          <a:xfrm>
            <a:off x="1460501" y="5038726"/>
            <a:ext cx="1765300" cy="35779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5000"/>
              </a:lnSpc>
              <a:spcBef>
                <a:spcPct val="5000"/>
              </a:spcBef>
              <a:spcAft>
                <a:spcPct val="20000"/>
              </a:spcAft>
              <a:buClr>
                <a:srgbClr val="CC9915"/>
              </a:buClr>
              <a:buSzPct val="75000"/>
              <a:tabLst/>
            </a:pPr>
            <a:r>
              <a:rPr kumimoji="0" lang="en-US" sz="1800" b="0" i="0" u="none" strike="noStrike" kern="0" cap="none" spc="0" normalizeH="0" baseline="0" noProof="0" dirty="0">
                <a:ln>
                  <a:noFill/>
                </a:ln>
                <a:solidFill>
                  <a:schemeClr val="tx2"/>
                </a:solidFill>
                <a:effectLst/>
                <a:uLnTx/>
                <a:uFillTx/>
                <a:latin typeface="+mn-lt"/>
                <a:ea typeface="+mn-ea"/>
                <a:cs typeface="+mn-cs"/>
              </a:rPr>
              <a:t>FEE FOR</a:t>
            </a:r>
            <a:r>
              <a:rPr kumimoji="0" lang="en-US" sz="1800" b="0" i="0" u="none" strike="noStrike" kern="0" cap="none" spc="0" normalizeH="0" noProof="0" dirty="0">
                <a:ln>
                  <a:noFill/>
                </a:ln>
                <a:solidFill>
                  <a:schemeClr val="tx2"/>
                </a:solidFill>
                <a:effectLst/>
                <a:uLnTx/>
                <a:uFillTx/>
                <a:latin typeface="+mn-lt"/>
                <a:ea typeface="+mn-ea"/>
                <a:cs typeface="+mn-cs"/>
              </a:rPr>
              <a:t> SERVICE</a:t>
            </a:r>
            <a:endParaRPr kumimoji="0" lang="en-US" sz="1800" b="0" i="0" u="none" strike="noStrike" kern="0" cap="none" spc="0" normalizeH="0" baseline="0" noProof="0" dirty="0">
              <a:ln>
                <a:noFill/>
              </a:ln>
              <a:solidFill>
                <a:schemeClr val="tx2"/>
              </a:solidFill>
              <a:effectLst/>
              <a:uLnTx/>
              <a:uFillTx/>
              <a:latin typeface="+mn-lt"/>
              <a:ea typeface="+mn-ea"/>
              <a:cs typeface="+mn-cs"/>
            </a:endParaRPr>
          </a:p>
        </p:txBody>
      </p:sp>
      <p:sp>
        <p:nvSpPr>
          <p:cNvPr id="12" name="Rounded Rectangle 11"/>
          <p:cNvSpPr/>
          <p:nvPr/>
        </p:nvSpPr>
        <p:spPr bwMode="auto">
          <a:xfrm>
            <a:off x="3784601" y="3476626"/>
            <a:ext cx="2349500" cy="1523995"/>
          </a:xfrm>
          <a:prstGeom prst="round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Century Gothic"/>
              <a:cs typeface="Century Gothic"/>
            </a:endParaRPr>
          </a:p>
        </p:txBody>
      </p:sp>
      <p:sp>
        <p:nvSpPr>
          <p:cNvPr id="14" name="TextBox 13"/>
          <p:cNvSpPr txBox="1"/>
          <p:nvPr/>
        </p:nvSpPr>
        <p:spPr bwMode="auto">
          <a:xfrm>
            <a:off x="3886200" y="5038725"/>
            <a:ext cx="2082800" cy="69018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5000"/>
              </a:lnSpc>
              <a:spcBef>
                <a:spcPct val="5000"/>
              </a:spcBef>
              <a:spcAft>
                <a:spcPct val="20000"/>
              </a:spcAft>
              <a:buClr>
                <a:srgbClr val="CC9915"/>
              </a:buClr>
              <a:buSzPct val="75000"/>
              <a:tabLst/>
            </a:pPr>
            <a:r>
              <a:rPr kumimoji="0" lang="en-US" sz="1800" b="0" i="0" u="none" strike="noStrike" kern="0" cap="none" spc="0" normalizeH="0" baseline="0" noProof="0" dirty="0">
                <a:ln>
                  <a:noFill/>
                </a:ln>
                <a:solidFill>
                  <a:schemeClr val="tx2"/>
                </a:solidFill>
                <a:effectLst/>
                <a:uLnTx/>
                <a:uFillTx/>
                <a:latin typeface="+mn-lt"/>
                <a:ea typeface="+mn-ea"/>
                <a:cs typeface="+mn-cs"/>
              </a:rPr>
              <a:t>CARE MGMT</a:t>
            </a:r>
            <a:r>
              <a:rPr kumimoji="0" lang="en-US" sz="1800" b="0" i="0" u="none" strike="noStrike" kern="0" cap="none" spc="0" normalizeH="0" noProof="0" dirty="0">
                <a:ln>
                  <a:noFill/>
                </a:ln>
                <a:solidFill>
                  <a:schemeClr val="tx2"/>
                </a:solidFill>
                <a:effectLst/>
                <a:uLnTx/>
                <a:uFillTx/>
                <a:latin typeface="+mn-lt"/>
                <a:ea typeface="+mn-ea"/>
                <a:cs typeface="+mn-cs"/>
              </a:rPr>
              <a:t> FEE</a:t>
            </a:r>
          </a:p>
          <a:p>
            <a:pPr marR="0" algn="ctr" defTabSz="914400" rtl="0" eaLnBrk="1" fontAlgn="base" latinLnBrk="0" hangingPunct="1">
              <a:lnSpc>
                <a:spcPct val="95000"/>
              </a:lnSpc>
              <a:spcBef>
                <a:spcPct val="5000"/>
              </a:spcBef>
              <a:spcAft>
                <a:spcPct val="20000"/>
              </a:spcAft>
              <a:buClr>
                <a:srgbClr val="CC9915"/>
              </a:buClr>
              <a:buSzPct val="75000"/>
              <a:tabLst/>
            </a:pPr>
            <a:r>
              <a:rPr lang="en-US" sz="1800" b="0" kern="0" dirty="0">
                <a:solidFill>
                  <a:schemeClr val="tx2"/>
                </a:solidFill>
                <a:latin typeface="+mn-lt"/>
                <a:ea typeface="+mn-ea"/>
              </a:rPr>
              <a:t>(PMPM)</a:t>
            </a:r>
            <a:endParaRPr kumimoji="0" lang="en-US" sz="1800" b="0" i="0" u="none" strike="noStrike" kern="0" cap="none" spc="0" normalizeH="0" noProof="0" dirty="0">
              <a:ln>
                <a:noFill/>
              </a:ln>
              <a:solidFill>
                <a:schemeClr val="tx2"/>
              </a:solidFill>
              <a:effectLst/>
              <a:uLnTx/>
              <a:uFillTx/>
              <a:latin typeface="+mn-lt"/>
              <a:ea typeface="+mn-ea"/>
              <a:cs typeface="+mn-cs"/>
            </a:endParaRPr>
          </a:p>
        </p:txBody>
      </p:sp>
      <p:sp>
        <p:nvSpPr>
          <p:cNvPr id="18" name="Rounded Rectangle 17"/>
          <p:cNvSpPr/>
          <p:nvPr/>
        </p:nvSpPr>
        <p:spPr bwMode="auto">
          <a:xfrm>
            <a:off x="6438901" y="4162425"/>
            <a:ext cx="2349500" cy="835344"/>
          </a:xfrm>
          <a:prstGeom prst="roundRect">
            <a:avLst/>
          </a:prstGeom>
          <a:solidFill>
            <a:srgbClr val="00206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Century Gothic"/>
              <a:cs typeface="Century Gothic"/>
            </a:endParaRPr>
          </a:p>
        </p:txBody>
      </p:sp>
      <p:sp>
        <p:nvSpPr>
          <p:cNvPr id="15" name="TextBox 14"/>
          <p:cNvSpPr txBox="1"/>
          <p:nvPr/>
        </p:nvSpPr>
        <p:spPr bwMode="auto">
          <a:xfrm>
            <a:off x="6578601" y="5038726"/>
            <a:ext cx="1917700" cy="5034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5000"/>
              </a:lnSpc>
              <a:spcBef>
                <a:spcPct val="5000"/>
              </a:spcBef>
              <a:spcAft>
                <a:spcPct val="20000"/>
              </a:spcAft>
              <a:buClr>
                <a:srgbClr val="CC9915"/>
              </a:buClr>
              <a:buSzPct val="75000"/>
              <a:tabLst/>
            </a:pPr>
            <a:r>
              <a:rPr kumimoji="0" lang="en-US" sz="1400" b="0" i="0" u="none" strike="noStrike" kern="0" cap="none" spc="0" normalizeH="0" baseline="0" noProof="0" dirty="0">
                <a:ln>
                  <a:noFill/>
                </a:ln>
                <a:solidFill>
                  <a:schemeClr val="tx2"/>
                </a:solidFill>
                <a:effectLst/>
                <a:uLnTx/>
                <a:uFillTx/>
                <a:latin typeface="+mn-lt"/>
                <a:ea typeface="+mn-ea"/>
                <a:cs typeface="+mn-cs"/>
              </a:rPr>
              <a:t>PAY FOR</a:t>
            </a:r>
            <a:r>
              <a:rPr kumimoji="0" lang="en-US" sz="1400" b="0" i="0" u="none" strike="noStrike" kern="0" cap="none" spc="0" normalizeH="0" noProof="0" dirty="0">
                <a:ln>
                  <a:noFill/>
                </a:ln>
                <a:solidFill>
                  <a:schemeClr val="tx2"/>
                </a:solidFill>
                <a:effectLst/>
                <a:uLnTx/>
                <a:uFillTx/>
                <a:latin typeface="+mn-lt"/>
                <a:ea typeface="+mn-ea"/>
                <a:cs typeface="+mn-cs"/>
              </a:rPr>
              <a:t> </a:t>
            </a:r>
            <a:r>
              <a:rPr kumimoji="0" lang="en-US" sz="1200" b="0" i="0" u="none" strike="noStrike" kern="0" cap="none" spc="0" normalizeH="0" noProof="0" dirty="0">
                <a:ln>
                  <a:noFill/>
                </a:ln>
                <a:solidFill>
                  <a:schemeClr val="tx2"/>
                </a:solidFill>
                <a:effectLst/>
                <a:uLnTx/>
                <a:uFillTx/>
                <a:latin typeface="+mn-lt"/>
                <a:ea typeface="+mn-ea"/>
                <a:cs typeface="+mn-cs"/>
              </a:rPr>
              <a:t>PERFORMANCE</a:t>
            </a:r>
            <a:r>
              <a:rPr kumimoji="0" lang="en-US" sz="1400" b="0" i="0" u="none" strike="noStrike" kern="0" cap="none" spc="0" normalizeH="0" noProof="0" dirty="0">
                <a:ln>
                  <a:noFill/>
                </a:ln>
                <a:solidFill>
                  <a:schemeClr val="tx2"/>
                </a:solidFill>
                <a:effectLst/>
                <a:uLnTx/>
                <a:uFillTx/>
                <a:latin typeface="+mn-lt"/>
                <a:ea typeface="+mn-ea"/>
                <a:cs typeface="+mn-cs"/>
              </a:rPr>
              <a:t> (BONUS)</a:t>
            </a:r>
          </a:p>
        </p:txBody>
      </p:sp>
      <p:sp>
        <p:nvSpPr>
          <p:cNvPr id="19" name="Rounded Rectangle 18"/>
          <p:cNvSpPr/>
          <p:nvPr/>
        </p:nvSpPr>
        <p:spPr bwMode="auto">
          <a:xfrm>
            <a:off x="8915401" y="4752975"/>
            <a:ext cx="2349500" cy="232112"/>
          </a:xfrm>
          <a:prstGeom prst="roundRect">
            <a:avLst/>
          </a:prstGeom>
          <a:solidFill>
            <a:srgbClr val="7030A0">
              <a:alpha val="39000"/>
            </a:srgbClr>
          </a:solidFill>
          <a:ln w="127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Century Gothic"/>
              <a:cs typeface="Century Gothic"/>
            </a:endParaRPr>
          </a:p>
        </p:txBody>
      </p:sp>
      <p:sp>
        <p:nvSpPr>
          <p:cNvPr id="20" name="TextBox 19"/>
          <p:cNvSpPr txBox="1"/>
          <p:nvPr/>
        </p:nvSpPr>
        <p:spPr bwMode="auto">
          <a:xfrm>
            <a:off x="8890000" y="5038726"/>
            <a:ext cx="2324101" cy="47410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95000"/>
              </a:lnSpc>
              <a:spcBef>
                <a:spcPct val="5000"/>
              </a:spcBef>
              <a:spcAft>
                <a:spcPct val="20000"/>
              </a:spcAft>
              <a:buClr>
                <a:srgbClr val="CC9915"/>
              </a:buClr>
              <a:buSzPct val="75000"/>
              <a:tabLst/>
            </a:pPr>
            <a:r>
              <a:rPr kumimoji="0" lang="en-US" sz="1300" b="0" i="0" u="none" strike="noStrike" kern="0" cap="none" spc="0" normalizeH="0" baseline="0" noProof="0" dirty="0">
                <a:ln>
                  <a:noFill/>
                </a:ln>
                <a:solidFill>
                  <a:schemeClr val="tx2"/>
                </a:solidFill>
                <a:effectLst/>
                <a:uLnTx/>
                <a:uFillTx/>
                <a:latin typeface="+mn-lt"/>
                <a:ea typeface="+mn-ea"/>
                <a:cs typeface="+mn-cs"/>
              </a:rPr>
              <a:t>SHARED INCENTIVES FOR MEDICAL NEIGHBORHOOD</a:t>
            </a:r>
          </a:p>
        </p:txBody>
      </p:sp>
      <p:sp>
        <p:nvSpPr>
          <p:cNvPr id="21" name="TextBox 20"/>
          <p:cNvSpPr txBox="1"/>
          <p:nvPr/>
        </p:nvSpPr>
        <p:spPr bwMode="auto">
          <a:xfrm>
            <a:off x="9740901" y="4391026"/>
            <a:ext cx="622300" cy="3847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95000"/>
              </a:lnSpc>
              <a:spcBef>
                <a:spcPct val="5000"/>
              </a:spcBef>
              <a:spcAft>
                <a:spcPct val="20000"/>
              </a:spcAft>
              <a:buClr>
                <a:srgbClr val="CC9915"/>
              </a:buClr>
              <a:buSzPct val="75000"/>
              <a:tabLst/>
            </a:pPr>
            <a:r>
              <a:rPr kumimoji="0" lang="en-US" sz="2000" b="0" i="0" u="none" strike="noStrike" kern="0" cap="none" spc="0" normalizeH="0" baseline="0" noProof="0" dirty="0">
                <a:ln>
                  <a:noFill/>
                </a:ln>
                <a:solidFill>
                  <a:schemeClr val="tx1"/>
                </a:solidFill>
                <a:effectLst/>
                <a:uLnTx/>
                <a:uFillTx/>
                <a:latin typeface="+mn-lt"/>
                <a:ea typeface="+mn-ea"/>
                <a:cs typeface="+mn-cs"/>
              </a:rPr>
              <a:t>$0</a:t>
            </a:r>
          </a:p>
        </p:txBody>
      </p:sp>
      <p:sp>
        <p:nvSpPr>
          <p:cNvPr id="16" name="Left-Right Arrow 15"/>
          <p:cNvSpPr/>
          <p:nvPr/>
        </p:nvSpPr>
        <p:spPr bwMode="auto">
          <a:xfrm>
            <a:off x="1320802" y="5943600"/>
            <a:ext cx="7238999" cy="323850"/>
          </a:xfrm>
          <a:prstGeom prst="leftRightArrow">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dirty="0">
                <a:latin typeface="Century Gothic"/>
                <a:cs typeface="Century Gothic"/>
              </a:rPr>
              <a:t>PATIENT CENTERED MEDICAL HOME</a:t>
            </a:r>
            <a:endParaRPr kumimoji="0" lang="en-US" sz="1400" b="0" i="0" u="none" strike="noStrike" cap="none" normalizeH="0" baseline="0" dirty="0">
              <a:ln>
                <a:noFill/>
              </a:ln>
              <a:solidFill>
                <a:schemeClr val="bg1"/>
              </a:solidFill>
              <a:effectLst/>
              <a:latin typeface="Century Gothic"/>
              <a:cs typeface="Century Gothic"/>
            </a:endParaRPr>
          </a:p>
        </p:txBody>
      </p:sp>
    </p:spTree>
    <p:extLst>
      <p:ext uri="{BB962C8B-B14F-4D97-AF65-F5344CB8AC3E}">
        <p14:creationId xmlns:p14="http://schemas.microsoft.com/office/powerpoint/2010/main" val="19995142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Direct Primary Care?</a:t>
            </a:r>
          </a:p>
        </p:txBody>
      </p:sp>
      <p:sp>
        <p:nvSpPr>
          <p:cNvPr id="3" name="Content Placeholder 2"/>
          <p:cNvSpPr>
            <a:spLocks noGrp="1"/>
          </p:cNvSpPr>
          <p:nvPr>
            <p:ph idx="1"/>
          </p:nvPr>
        </p:nvSpPr>
        <p:spPr>
          <a:xfrm>
            <a:off x="1097279" y="1845734"/>
            <a:ext cx="10625461" cy="4378978"/>
          </a:xfrm>
        </p:spPr>
        <p:txBody>
          <a:bodyPr>
            <a:normAutofit/>
          </a:bodyPr>
          <a:lstStyle/>
          <a:p>
            <a:pPr marL="0" indent="0">
              <a:buNone/>
            </a:pPr>
            <a:r>
              <a:rPr lang="en-US" sz="2400" dirty="0">
                <a:latin typeface="+mj-lt"/>
              </a:rPr>
              <a:t>An innovative payment model between Patients, Employers, Providers and Insurers. Patient or employer pays monthly fee to practice </a:t>
            </a:r>
            <a:r>
              <a:rPr lang="en-US" sz="2400" dirty="0">
                <a:latin typeface="+mj-lt"/>
                <a:sym typeface="Wingdings"/>
              </a:rPr>
              <a:t>for primary care services.</a:t>
            </a:r>
            <a:endParaRPr lang="en-US" sz="2400" dirty="0">
              <a:latin typeface="+mj-lt"/>
            </a:endParaRPr>
          </a:p>
          <a:p>
            <a:pPr>
              <a:buFont typeface="Wingdings" panose="05000000000000000000" pitchFamily="2" charset="2"/>
              <a:buChar char="Ø"/>
            </a:pPr>
            <a:r>
              <a:rPr lang="en-US" sz="2400" b="1" dirty="0">
                <a:latin typeface="+mj-lt"/>
              </a:rPr>
              <a:t>Goal:</a:t>
            </a:r>
            <a:r>
              <a:rPr lang="en-US" sz="2400" dirty="0">
                <a:latin typeface="+mj-lt"/>
              </a:rPr>
              <a:t> Patient-Employees strive to improve health because Providers are not confined to traditional payment models for health care delivery.</a:t>
            </a:r>
          </a:p>
          <a:p>
            <a:pPr marL="0" indent="0">
              <a:buNone/>
            </a:pPr>
            <a:endParaRPr lang="en-US" sz="2400" dirty="0"/>
          </a:p>
        </p:txBody>
      </p:sp>
      <p:pic>
        <p:nvPicPr>
          <p:cNvPr id="2050" name="Picture 2" descr="https://directprimarycare.files.wordpress.com/2014/04/dp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853" y="3761828"/>
            <a:ext cx="2851326" cy="22037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Ami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277" y="5404094"/>
            <a:ext cx="1183231" cy="62159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Image result for i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299" y="4293396"/>
            <a:ext cx="1686256" cy="684471"/>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Nextera Healthcare Home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8185" y="3732318"/>
            <a:ext cx="2134501" cy="57373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7"/>
          <a:stretch>
            <a:fillRect/>
          </a:stretch>
        </p:blipFill>
        <p:spPr>
          <a:xfrm>
            <a:off x="4546686" y="4567208"/>
            <a:ext cx="1638805" cy="454396"/>
          </a:xfrm>
          <a:prstGeom prst="rect">
            <a:avLst/>
          </a:prstGeom>
        </p:spPr>
      </p:pic>
      <p:pic>
        <p:nvPicPr>
          <p:cNvPr id="5" name="Picture 4"/>
          <p:cNvPicPr>
            <a:picLocks noChangeAspect="1"/>
          </p:cNvPicPr>
          <p:nvPr/>
        </p:nvPicPr>
        <p:blipFill>
          <a:blip r:embed="rId8"/>
          <a:stretch>
            <a:fillRect/>
          </a:stretch>
        </p:blipFill>
        <p:spPr>
          <a:xfrm>
            <a:off x="1752929" y="5251644"/>
            <a:ext cx="1690641" cy="950985"/>
          </a:xfrm>
          <a:prstGeom prst="rect">
            <a:avLst/>
          </a:prstGeom>
        </p:spPr>
      </p:pic>
    </p:spTree>
    <p:extLst>
      <p:ext uri="{BB962C8B-B14F-4D97-AF65-F5344CB8AC3E}">
        <p14:creationId xmlns:p14="http://schemas.microsoft.com/office/powerpoint/2010/main" val="48481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31" y="312817"/>
            <a:ext cx="10058400" cy="1450757"/>
          </a:xfrm>
        </p:spPr>
        <p:txBody>
          <a:bodyPr/>
          <a:lstStyle/>
          <a:p>
            <a:r>
              <a:rPr lang="en-US" dirty="0"/>
              <a:t>What is Direct Primary Care?</a:t>
            </a:r>
          </a:p>
        </p:txBody>
      </p:sp>
      <p:sp>
        <p:nvSpPr>
          <p:cNvPr id="3" name="Content Placeholder 2"/>
          <p:cNvSpPr>
            <a:spLocks noGrp="1"/>
          </p:cNvSpPr>
          <p:nvPr>
            <p:ph idx="1"/>
          </p:nvPr>
        </p:nvSpPr>
        <p:spPr>
          <a:xfrm>
            <a:off x="1187896" y="1763574"/>
            <a:ext cx="10058400" cy="4349120"/>
          </a:xfrm>
        </p:spPr>
        <p:txBody>
          <a:bodyPr>
            <a:noAutofit/>
          </a:bodyPr>
          <a:lstStyle/>
          <a:p>
            <a:pPr marL="0" indent="0">
              <a:buNone/>
            </a:pPr>
            <a:r>
              <a:rPr lang="en-US" sz="2800" dirty="0">
                <a:latin typeface="+mj-lt"/>
              </a:rPr>
              <a:t>How? Financial Snapshot</a:t>
            </a:r>
          </a:p>
          <a:p>
            <a:pPr lvl="1">
              <a:buFont typeface="Wingdings" panose="05000000000000000000" pitchFamily="2" charset="2"/>
              <a:buChar char="§"/>
            </a:pPr>
            <a:r>
              <a:rPr lang="en-US" sz="2400" dirty="0">
                <a:latin typeface="+mj-lt"/>
              </a:rPr>
              <a:t>Employers  </a:t>
            </a:r>
          </a:p>
          <a:p>
            <a:pPr lvl="2">
              <a:buFont typeface="Wingdings" panose="05000000000000000000" pitchFamily="2" charset="2"/>
              <a:buChar char="§"/>
            </a:pPr>
            <a:r>
              <a:rPr lang="en-US" sz="1800" dirty="0">
                <a:latin typeface="+mj-lt"/>
              </a:rPr>
              <a:t>Goal: Reduce cost of offering health insurance to employees; increase employee productivity/decrease presenteeism</a:t>
            </a:r>
          </a:p>
          <a:p>
            <a:pPr marL="0" indent="0">
              <a:buNone/>
            </a:pPr>
            <a:endParaRPr lang="en-US" sz="2800" dirty="0"/>
          </a:p>
        </p:txBody>
      </p:sp>
      <p:grpSp>
        <p:nvGrpSpPr>
          <p:cNvPr id="5" name="Group 4"/>
          <p:cNvGrpSpPr/>
          <p:nvPr/>
        </p:nvGrpSpPr>
        <p:grpSpPr>
          <a:xfrm>
            <a:off x="1995481" y="3562340"/>
            <a:ext cx="8113712" cy="2550353"/>
            <a:chOff x="1995481" y="3562340"/>
            <a:chExt cx="8113712" cy="2550353"/>
          </a:xfrm>
        </p:grpSpPr>
        <p:sp>
          <p:nvSpPr>
            <p:cNvPr id="6" name="Freeform 5"/>
            <p:cNvSpPr/>
            <p:nvPr/>
          </p:nvSpPr>
          <p:spPr>
            <a:xfrm>
              <a:off x="1995481" y="3562341"/>
              <a:ext cx="2135187" cy="1281112"/>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1342" tIns="121342" rIns="121342" bIns="121342" numCol="1" spcCol="1270" anchor="ctr" anchorCtr="0">
              <a:noAutofit/>
            </a:bodyPr>
            <a:lstStyle/>
            <a:p>
              <a:pPr lvl="0" algn="ctr" defTabSz="977900">
                <a:lnSpc>
                  <a:spcPct val="90000"/>
                </a:lnSpc>
                <a:spcBef>
                  <a:spcPct val="0"/>
                </a:spcBef>
                <a:spcAft>
                  <a:spcPct val="35000"/>
                </a:spcAft>
              </a:pPr>
              <a:r>
                <a:rPr lang="en-US" sz="2200" kern="1200" dirty="0"/>
                <a:t>DPC </a:t>
              </a:r>
            </a:p>
            <a:p>
              <a:pPr lvl="0" algn="ctr" defTabSz="977900">
                <a:lnSpc>
                  <a:spcPct val="90000"/>
                </a:lnSpc>
                <a:spcBef>
                  <a:spcPct val="0"/>
                </a:spcBef>
                <a:spcAft>
                  <a:spcPct val="35000"/>
                </a:spcAft>
              </a:pPr>
              <a:r>
                <a:rPr lang="en-US" sz="2200" kern="1200" dirty="0"/>
                <a:t>Monthly Fee</a:t>
              </a:r>
            </a:p>
          </p:txBody>
        </p:sp>
        <p:sp>
          <p:nvSpPr>
            <p:cNvPr id="8" name="Freeform 7"/>
            <p:cNvSpPr/>
            <p:nvPr/>
          </p:nvSpPr>
          <p:spPr>
            <a:xfrm>
              <a:off x="4984744" y="3562340"/>
              <a:ext cx="2135187" cy="2550353"/>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1342" tIns="121342" rIns="121342" bIns="121342" numCol="1" spcCol="1270" anchor="ctr" anchorCtr="0">
              <a:noAutofit/>
            </a:bodyPr>
            <a:lstStyle/>
            <a:p>
              <a:pPr lvl="0" algn="ctr" defTabSz="977900">
                <a:lnSpc>
                  <a:spcPct val="90000"/>
                </a:lnSpc>
                <a:spcBef>
                  <a:spcPct val="0"/>
                </a:spcBef>
                <a:spcAft>
                  <a:spcPct val="35000"/>
                </a:spcAft>
              </a:pPr>
              <a:r>
                <a:rPr lang="en-US" sz="2200" kern="1200" dirty="0"/>
                <a:t>Health Insurance Plan*</a:t>
              </a:r>
            </a:p>
            <a:p>
              <a:pPr lvl="0" algn="ctr" defTabSz="977900">
                <a:lnSpc>
                  <a:spcPct val="90000"/>
                </a:lnSpc>
                <a:spcBef>
                  <a:spcPct val="0"/>
                </a:spcBef>
                <a:spcAft>
                  <a:spcPct val="35000"/>
                </a:spcAft>
              </a:pPr>
              <a:r>
                <a:rPr lang="en-US" sz="1600" dirty="0"/>
                <a:t>Do you currently offer a plan? None? </a:t>
              </a:r>
            </a:p>
            <a:p>
              <a:pPr lvl="0" algn="ctr" defTabSz="977900">
                <a:lnSpc>
                  <a:spcPct val="90000"/>
                </a:lnSpc>
                <a:spcBef>
                  <a:spcPct val="0"/>
                </a:spcBef>
                <a:spcAft>
                  <a:spcPct val="35000"/>
                </a:spcAft>
              </a:pPr>
              <a:r>
                <a:rPr lang="en-US" sz="1600" dirty="0"/>
                <a:t>High-deductible and/or Co-pay plans?</a:t>
              </a:r>
            </a:p>
            <a:p>
              <a:pPr lvl="0" algn="ctr" defTabSz="977900">
                <a:lnSpc>
                  <a:spcPct val="90000"/>
                </a:lnSpc>
                <a:spcBef>
                  <a:spcPct val="0"/>
                </a:spcBef>
                <a:spcAft>
                  <a:spcPct val="35000"/>
                </a:spcAft>
              </a:pPr>
              <a:endParaRPr lang="en-US" sz="1600" kern="1200" dirty="0"/>
            </a:p>
            <a:p>
              <a:pPr lvl="0" algn="ctr" defTabSz="977900">
                <a:lnSpc>
                  <a:spcPct val="90000"/>
                </a:lnSpc>
                <a:spcBef>
                  <a:spcPct val="0"/>
                </a:spcBef>
                <a:spcAft>
                  <a:spcPct val="35000"/>
                </a:spcAft>
              </a:pPr>
              <a:r>
                <a:rPr lang="en-US" sz="1100" dirty="0"/>
                <a:t>*If no insurance, will pay mandate penalty.</a:t>
              </a:r>
              <a:endParaRPr lang="en-US" sz="1100" kern="1200" dirty="0"/>
            </a:p>
          </p:txBody>
        </p:sp>
        <p:sp>
          <p:nvSpPr>
            <p:cNvPr id="9" name="Freeform 8"/>
            <p:cNvSpPr/>
            <p:nvPr/>
          </p:nvSpPr>
          <p:spPr>
            <a:xfrm>
              <a:off x="7333450" y="3938134"/>
              <a:ext cx="452659" cy="52952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800100">
                <a:lnSpc>
                  <a:spcPct val="90000"/>
                </a:lnSpc>
                <a:spcBef>
                  <a:spcPct val="0"/>
                </a:spcBef>
                <a:spcAft>
                  <a:spcPct val="35000"/>
                </a:spcAft>
              </a:pPr>
              <a:endParaRPr lang="en-US" sz="1800" kern="1200"/>
            </a:p>
          </p:txBody>
        </p:sp>
        <p:sp>
          <p:nvSpPr>
            <p:cNvPr id="10" name="Freeform 9"/>
            <p:cNvSpPr/>
            <p:nvPr/>
          </p:nvSpPr>
          <p:spPr>
            <a:xfrm>
              <a:off x="7974006" y="3562341"/>
              <a:ext cx="2135187" cy="1281112"/>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1342" tIns="121342" rIns="121342" bIns="121342" numCol="1" spcCol="1270" anchor="ctr" anchorCtr="0">
              <a:noAutofit/>
            </a:bodyPr>
            <a:lstStyle/>
            <a:p>
              <a:pPr lvl="0" algn="ctr" defTabSz="977900">
                <a:lnSpc>
                  <a:spcPct val="90000"/>
                </a:lnSpc>
                <a:spcBef>
                  <a:spcPct val="0"/>
                </a:spcBef>
                <a:spcAft>
                  <a:spcPct val="35000"/>
                </a:spcAft>
              </a:pPr>
              <a:r>
                <a:rPr lang="en-US" sz="2200" kern="1200" dirty="0"/>
                <a:t>Employee Medical Benefits Package</a:t>
              </a:r>
            </a:p>
          </p:txBody>
        </p:sp>
      </p:grpSp>
      <p:sp>
        <p:nvSpPr>
          <p:cNvPr id="12" name="TextBox 11"/>
          <p:cNvSpPr txBox="1"/>
          <p:nvPr/>
        </p:nvSpPr>
        <p:spPr>
          <a:xfrm>
            <a:off x="4341286" y="3944440"/>
            <a:ext cx="461319" cy="523220"/>
          </a:xfrm>
          <a:prstGeom prst="rect">
            <a:avLst/>
          </a:prstGeom>
          <a:noFill/>
        </p:spPr>
        <p:txBody>
          <a:bodyPr wrap="square" rtlCol="0">
            <a:spAutoFit/>
          </a:bodyPr>
          <a:lstStyle/>
          <a:p>
            <a:r>
              <a:rPr lang="en-US" sz="2800" b="1" dirty="0"/>
              <a:t>+</a:t>
            </a:r>
          </a:p>
        </p:txBody>
      </p:sp>
    </p:spTree>
    <p:extLst>
      <p:ext uri="{BB962C8B-B14F-4D97-AF65-F5344CB8AC3E}">
        <p14:creationId xmlns:p14="http://schemas.microsoft.com/office/powerpoint/2010/main" val="408936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b="1" dirty="0"/>
              <a:t> Practice Services</a:t>
            </a:r>
            <a:endParaRPr lang="en-US" sz="2200" b="1"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a:buFont typeface="Wingdings" panose="05000000000000000000" pitchFamily="2" charset="2"/>
              <a:buChar char="Ø"/>
            </a:pPr>
            <a:endParaRPr lang="en-US" sz="2400" dirty="0"/>
          </a:p>
        </p:txBody>
      </p:sp>
      <p:graphicFrame>
        <p:nvGraphicFramePr>
          <p:cNvPr id="4" name="Diagram 3"/>
          <p:cNvGraphicFramePr/>
          <p:nvPr>
            <p:extLst/>
          </p:nvPr>
        </p:nvGraphicFramePr>
        <p:xfrm>
          <a:off x="2175877" y="227222"/>
          <a:ext cx="8817232" cy="596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92189" y="4012637"/>
            <a:ext cx="3360935" cy="1477328"/>
          </a:xfrm>
          <a:prstGeom prst="rect">
            <a:avLst/>
          </a:prstGeom>
          <a:noFill/>
        </p:spPr>
        <p:txBody>
          <a:bodyPr wrap="square" rtlCol="0">
            <a:spAutoFit/>
          </a:bodyPr>
          <a:lstStyle/>
          <a:p>
            <a:r>
              <a:rPr lang="en-US" i="1" dirty="0" err="1"/>
              <a:t>Sameday</a:t>
            </a:r>
            <a:r>
              <a:rPr lang="en-US" i="1" dirty="0"/>
              <a:t> Appointments</a:t>
            </a:r>
          </a:p>
          <a:p>
            <a:r>
              <a:rPr lang="en-US" i="1" dirty="0" err="1"/>
              <a:t>Televideo</a:t>
            </a:r>
            <a:r>
              <a:rPr lang="en-US" i="1" dirty="0"/>
              <a:t> Visits</a:t>
            </a:r>
          </a:p>
          <a:p>
            <a:r>
              <a:rPr lang="en-US" i="1" dirty="0"/>
              <a:t>Early Morning/Late Evening Hours</a:t>
            </a:r>
          </a:p>
          <a:p>
            <a:r>
              <a:rPr lang="en-US" i="1" dirty="0"/>
              <a:t>Weekend Hours</a:t>
            </a:r>
          </a:p>
          <a:p>
            <a:r>
              <a:rPr lang="en-US" i="1" dirty="0"/>
              <a:t>Online Portal Messaging </a:t>
            </a:r>
          </a:p>
        </p:txBody>
      </p:sp>
      <p:sp>
        <p:nvSpPr>
          <p:cNvPr id="2" name="TextBox 1"/>
          <p:cNvSpPr txBox="1"/>
          <p:nvPr/>
        </p:nvSpPr>
        <p:spPr>
          <a:xfrm>
            <a:off x="7888648" y="121024"/>
            <a:ext cx="4050720" cy="1754326"/>
          </a:xfrm>
          <a:prstGeom prst="rect">
            <a:avLst/>
          </a:prstGeom>
          <a:noFill/>
        </p:spPr>
        <p:txBody>
          <a:bodyPr wrap="square" rtlCol="0">
            <a:spAutoFit/>
          </a:bodyPr>
          <a:lstStyle/>
          <a:p>
            <a:r>
              <a:rPr lang="en-US" i="1" dirty="0"/>
              <a:t>Acute Care</a:t>
            </a:r>
          </a:p>
          <a:p>
            <a:r>
              <a:rPr lang="en-US" i="1" dirty="0"/>
              <a:t>Chronic Illness Management</a:t>
            </a:r>
          </a:p>
          <a:p>
            <a:r>
              <a:rPr lang="en-US" i="1" dirty="0"/>
              <a:t>Preventive Care &amp; Annual Well Visits</a:t>
            </a:r>
          </a:p>
          <a:p>
            <a:r>
              <a:rPr lang="en-US" i="1" dirty="0"/>
              <a:t>Some Vaccinations, Cultures available</a:t>
            </a:r>
          </a:p>
          <a:p>
            <a:r>
              <a:rPr lang="en-US" i="1" dirty="0"/>
              <a:t>(detailed list of services available)</a:t>
            </a:r>
          </a:p>
          <a:p>
            <a:endParaRPr lang="en-US" dirty="0"/>
          </a:p>
        </p:txBody>
      </p:sp>
      <p:sp>
        <p:nvSpPr>
          <p:cNvPr id="6" name="TextBox 5"/>
          <p:cNvSpPr txBox="1"/>
          <p:nvPr/>
        </p:nvSpPr>
        <p:spPr>
          <a:xfrm>
            <a:off x="8144143" y="4187885"/>
            <a:ext cx="3195745" cy="1107996"/>
          </a:xfrm>
          <a:prstGeom prst="rect">
            <a:avLst/>
          </a:prstGeom>
          <a:noFill/>
        </p:spPr>
        <p:txBody>
          <a:bodyPr wrap="square" rtlCol="0">
            <a:spAutoFit/>
          </a:bodyPr>
          <a:lstStyle/>
          <a:p>
            <a:r>
              <a:rPr lang="en-US" sz="1600" i="1" dirty="0"/>
              <a:t>Discounted Services or through HSA:</a:t>
            </a:r>
          </a:p>
          <a:p>
            <a:r>
              <a:rPr lang="en-US" sz="1600" i="1" dirty="0"/>
              <a:t>Laboratory Services</a:t>
            </a:r>
          </a:p>
          <a:p>
            <a:r>
              <a:rPr lang="en-US" sz="1600" i="1" dirty="0"/>
              <a:t>Medical Imaging</a:t>
            </a:r>
          </a:p>
          <a:p>
            <a:endParaRPr lang="en-US" dirty="0"/>
          </a:p>
        </p:txBody>
      </p:sp>
    </p:spTree>
    <p:extLst>
      <p:ext uri="{BB962C8B-B14F-4D97-AF65-F5344CB8AC3E}">
        <p14:creationId xmlns:p14="http://schemas.microsoft.com/office/powerpoint/2010/main" val="244081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82" y="1201338"/>
            <a:ext cx="8229600" cy="1026393"/>
          </a:xfrm>
        </p:spPr>
        <p:txBody>
          <a:bodyPr>
            <a:normAutofit fontScale="90000"/>
          </a:bodyPr>
          <a:lstStyle/>
          <a:p>
            <a:br>
              <a:rPr lang="en-US" dirty="0"/>
            </a:br>
            <a:r>
              <a:rPr lang="en-US" dirty="0"/>
              <a:t>DPC – The Evidence</a:t>
            </a:r>
            <a:br>
              <a:rPr lang="en-US" dirty="0"/>
            </a:br>
            <a:endParaRPr lang="en-US" dirty="0"/>
          </a:p>
        </p:txBody>
      </p:sp>
      <p:sp>
        <p:nvSpPr>
          <p:cNvPr id="3" name="Content Placeholder 2"/>
          <p:cNvSpPr>
            <a:spLocks noGrp="1"/>
          </p:cNvSpPr>
          <p:nvPr>
            <p:ph idx="1"/>
          </p:nvPr>
        </p:nvSpPr>
        <p:spPr>
          <a:xfrm>
            <a:off x="1389529" y="1900584"/>
            <a:ext cx="9207232" cy="4460309"/>
          </a:xfrm>
        </p:spPr>
        <p:txBody>
          <a:bodyPr>
            <a:normAutofit fontScale="92500" lnSpcReduction="10000"/>
          </a:bodyPr>
          <a:lstStyle/>
          <a:p>
            <a:pPr marL="0" indent="0">
              <a:buNone/>
            </a:pPr>
            <a:r>
              <a:rPr lang="en-US" sz="3200" b="1" u="sng" dirty="0">
                <a:latin typeface="+mj-lt"/>
              </a:rPr>
              <a:t>Nextera</a:t>
            </a:r>
            <a:r>
              <a:rPr lang="en-US" sz="3200" dirty="0">
                <a:latin typeface="+mj-lt"/>
              </a:rPr>
              <a:t> – Colorado DPC</a:t>
            </a:r>
          </a:p>
          <a:p>
            <a:pPr marL="0" indent="0">
              <a:buNone/>
            </a:pPr>
            <a:r>
              <a:rPr lang="en-US" sz="2600" dirty="0">
                <a:latin typeface="+mj-lt"/>
              </a:rPr>
              <a:t>Digital Globe with 1,300 employees in 2016</a:t>
            </a:r>
          </a:p>
          <a:p>
            <a:pPr>
              <a:buFont typeface="Wingdings" charset="2"/>
              <a:buChar char="Ø"/>
            </a:pPr>
            <a:r>
              <a:rPr lang="en-US" sz="2600" dirty="0">
                <a:latin typeface="+mj-lt"/>
              </a:rPr>
              <a:t> 7 month study – 205 employees and dependents</a:t>
            </a:r>
          </a:p>
          <a:p>
            <a:pPr>
              <a:spcAft>
                <a:spcPts val="800"/>
              </a:spcAft>
              <a:buFont typeface="Wingdings" charset="2"/>
              <a:buChar char="Ø"/>
            </a:pPr>
            <a:r>
              <a:rPr lang="en-US" sz="2600" dirty="0">
                <a:latin typeface="+mj-lt"/>
              </a:rPr>
              <a:t> 14.4% reduced health care costs</a:t>
            </a:r>
          </a:p>
          <a:p>
            <a:pPr>
              <a:lnSpc>
                <a:spcPct val="100000"/>
              </a:lnSpc>
              <a:spcAft>
                <a:spcPts val="800"/>
              </a:spcAft>
              <a:buFont typeface="Wingdings" charset="2"/>
              <a:buChar char="Ø"/>
            </a:pPr>
            <a:r>
              <a:rPr lang="en-US" sz="2600" dirty="0">
                <a:latin typeface="+mj-lt"/>
              </a:rPr>
              <a:t>  Savings $155.30 PMPM</a:t>
            </a:r>
          </a:p>
          <a:p>
            <a:pPr marL="0" indent="0">
              <a:spcAft>
                <a:spcPts val="800"/>
              </a:spcAft>
              <a:buNone/>
            </a:pPr>
            <a:r>
              <a:rPr lang="en-US" sz="3200" b="1" u="sng" dirty="0">
                <a:latin typeface="+mj-lt"/>
              </a:rPr>
              <a:t>Qliance</a:t>
            </a:r>
            <a:r>
              <a:rPr lang="en-US" sz="3200" dirty="0">
                <a:latin typeface="+mj-lt"/>
              </a:rPr>
              <a:t> – Seattle DPC with 4000 members </a:t>
            </a:r>
          </a:p>
          <a:p>
            <a:pPr>
              <a:lnSpc>
                <a:spcPct val="100000"/>
              </a:lnSpc>
              <a:spcAft>
                <a:spcPts val="800"/>
              </a:spcAft>
              <a:buFont typeface="Wingdings" charset="2"/>
              <a:buChar char="Ø"/>
            </a:pPr>
            <a:r>
              <a:rPr lang="en-US" sz="2600" dirty="0">
                <a:latin typeface="+mj-lt"/>
              </a:rPr>
              <a:t>19.6% reduction in costs in 2 year analysis </a:t>
            </a:r>
          </a:p>
          <a:p>
            <a:pPr>
              <a:lnSpc>
                <a:spcPct val="100000"/>
              </a:lnSpc>
              <a:spcAft>
                <a:spcPts val="800"/>
              </a:spcAft>
              <a:buFont typeface="Wingdings" charset="2"/>
              <a:buChar char="Ø"/>
            </a:pPr>
            <a:r>
              <a:rPr lang="en-US" sz="2600" dirty="0">
                <a:latin typeface="+mj-lt"/>
              </a:rPr>
              <a:t>95% patient satisfaction</a:t>
            </a:r>
          </a:p>
          <a:p>
            <a:pPr>
              <a:lnSpc>
                <a:spcPct val="100000"/>
              </a:lnSpc>
              <a:spcAft>
                <a:spcPts val="800"/>
              </a:spcAft>
              <a:buFont typeface="Wingdings" charset="2"/>
              <a:buChar char="Ø"/>
            </a:pPr>
            <a:endParaRPr lang="en-US" sz="3200" dirty="0"/>
          </a:p>
        </p:txBody>
      </p:sp>
    </p:spTree>
    <p:extLst>
      <p:ext uri="{BB962C8B-B14F-4D97-AF65-F5344CB8AC3E}">
        <p14:creationId xmlns:p14="http://schemas.microsoft.com/office/powerpoint/2010/main" val="3033733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3522"/>
            <a:ext cx="8229600" cy="1865511"/>
          </a:xfrm>
        </p:spPr>
        <p:txBody>
          <a:bodyPr>
            <a:normAutofit fontScale="90000"/>
          </a:bodyPr>
          <a:lstStyle/>
          <a:p>
            <a:pPr algn="ctr">
              <a:lnSpc>
                <a:spcPct val="120000"/>
              </a:lnSpc>
              <a:spcAft>
                <a:spcPts val="1200"/>
              </a:spcAft>
              <a:defRPr/>
            </a:pPr>
            <a:r>
              <a:rPr lang="en-US" dirty="0"/>
              <a:t>Direct Primary Care</a:t>
            </a:r>
            <a:br>
              <a:rPr lang="en-US" dirty="0"/>
            </a:br>
            <a:r>
              <a:rPr lang="en-US" sz="3600" dirty="0"/>
              <a:t> Insight Primary Care ,Denver Stapleton</a:t>
            </a:r>
            <a:br>
              <a:rPr lang="en-US" sz="3600" dirty="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2617643"/>
              </p:ext>
            </p:extLst>
          </p:nvPr>
        </p:nvGraphicFramePr>
        <p:xfrm>
          <a:off x="1846326" y="2048855"/>
          <a:ext cx="8229600" cy="331640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63281">
                <a:tc>
                  <a:txBody>
                    <a:bodyPr/>
                    <a:lstStyle/>
                    <a:p>
                      <a:r>
                        <a:rPr lang="en-US" dirty="0"/>
                        <a:t>Family of 4</a:t>
                      </a:r>
                    </a:p>
                  </a:txBody>
                  <a:tcPr/>
                </a:tc>
                <a:tc>
                  <a:txBody>
                    <a:bodyPr/>
                    <a:lstStyle/>
                    <a:p>
                      <a:r>
                        <a:rPr lang="en-US" dirty="0"/>
                        <a:t>Traditional Insurance</a:t>
                      </a:r>
                    </a:p>
                  </a:txBody>
                  <a:tcPr/>
                </a:tc>
                <a:tc>
                  <a:txBody>
                    <a:bodyPr/>
                    <a:lstStyle/>
                    <a:p>
                      <a:r>
                        <a:rPr lang="en-US" dirty="0"/>
                        <a:t>DPC</a:t>
                      </a:r>
                      <a:r>
                        <a:rPr lang="en-US" baseline="0" dirty="0"/>
                        <a:t> + high deductible ins.</a:t>
                      </a:r>
                      <a:endParaRPr lang="en-US" dirty="0"/>
                    </a:p>
                  </a:txBody>
                  <a:tcPr/>
                </a:tc>
                <a:extLst>
                  <a:ext uri="{0D108BD9-81ED-4DB2-BD59-A6C34878D82A}">
                    <a16:rowId xmlns:a16="http://schemas.microsoft.com/office/drawing/2014/main" val="10000"/>
                  </a:ext>
                </a:extLst>
              </a:tr>
              <a:tr h="663281">
                <a:tc>
                  <a:txBody>
                    <a:bodyPr/>
                    <a:lstStyle/>
                    <a:p>
                      <a:r>
                        <a:rPr lang="en-US" dirty="0"/>
                        <a:t>Annual Premium</a:t>
                      </a:r>
                    </a:p>
                  </a:txBody>
                  <a:tcPr/>
                </a:tc>
                <a:tc>
                  <a:txBody>
                    <a:bodyPr/>
                    <a:lstStyle/>
                    <a:p>
                      <a:r>
                        <a:rPr lang="en-US" dirty="0"/>
                        <a:t>$15,350</a:t>
                      </a:r>
                    </a:p>
                  </a:txBody>
                  <a:tcPr/>
                </a:tc>
                <a:tc>
                  <a:txBody>
                    <a:bodyPr/>
                    <a:lstStyle/>
                    <a:p>
                      <a:r>
                        <a:rPr lang="en-US" dirty="0"/>
                        <a:t>$7,150</a:t>
                      </a:r>
                    </a:p>
                  </a:txBody>
                  <a:tcPr/>
                </a:tc>
                <a:extLst>
                  <a:ext uri="{0D108BD9-81ED-4DB2-BD59-A6C34878D82A}">
                    <a16:rowId xmlns:a16="http://schemas.microsoft.com/office/drawing/2014/main" val="10001"/>
                  </a:ext>
                </a:extLst>
              </a:tr>
              <a:tr h="663281">
                <a:tc>
                  <a:txBody>
                    <a:bodyPr/>
                    <a:lstStyle/>
                    <a:p>
                      <a:r>
                        <a:rPr lang="en-US" dirty="0"/>
                        <a:t>Primary Care</a:t>
                      </a:r>
                    </a:p>
                  </a:txBody>
                  <a:tcPr/>
                </a:tc>
                <a:tc>
                  <a:txBody>
                    <a:bodyPr/>
                    <a:lstStyle/>
                    <a:p>
                      <a:r>
                        <a:rPr lang="en-US" dirty="0"/>
                        <a:t>0</a:t>
                      </a:r>
                    </a:p>
                  </a:txBody>
                  <a:tcPr/>
                </a:tc>
                <a:tc>
                  <a:txBody>
                    <a:bodyPr/>
                    <a:lstStyle/>
                    <a:p>
                      <a:r>
                        <a:rPr lang="en-US" dirty="0"/>
                        <a:t>$2,352</a:t>
                      </a:r>
                    </a:p>
                  </a:txBody>
                  <a:tcPr/>
                </a:tc>
                <a:extLst>
                  <a:ext uri="{0D108BD9-81ED-4DB2-BD59-A6C34878D82A}">
                    <a16:rowId xmlns:a16="http://schemas.microsoft.com/office/drawing/2014/main" val="10002"/>
                  </a:ext>
                </a:extLst>
              </a:tr>
              <a:tr h="663281">
                <a:tc>
                  <a:txBody>
                    <a:bodyPr/>
                    <a:lstStyle/>
                    <a:p>
                      <a:r>
                        <a:rPr lang="en-US" dirty="0"/>
                        <a:t>Total</a:t>
                      </a:r>
                    </a:p>
                  </a:txBody>
                  <a:tcPr/>
                </a:tc>
                <a:tc>
                  <a:txBody>
                    <a:bodyPr/>
                    <a:lstStyle/>
                    <a:p>
                      <a:r>
                        <a:rPr lang="en-US" dirty="0"/>
                        <a:t>$15,350</a:t>
                      </a:r>
                    </a:p>
                  </a:txBody>
                  <a:tcPr/>
                </a:tc>
                <a:tc>
                  <a:txBody>
                    <a:bodyPr/>
                    <a:lstStyle/>
                    <a:p>
                      <a:r>
                        <a:rPr lang="en-US" dirty="0"/>
                        <a:t>$9,502</a:t>
                      </a:r>
                    </a:p>
                  </a:txBody>
                  <a:tcPr/>
                </a:tc>
                <a:extLst>
                  <a:ext uri="{0D108BD9-81ED-4DB2-BD59-A6C34878D82A}">
                    <a16:rowId xmlns:a16="http://schemas.microsoft.com/office/drawing/2014/main" val="10003"/>
                  </a:ext>
                </a:extLst>
              </a:tr>
              <a:tr h="663281">
                <a:tc>
                  <a:txBody>
                    <a:bodyPr/>
                    <a:lstStyle/>
                    <a:p>
                      <a:r>
                        <a:rPr lang="en-US" dirty="0"/>
                        <a:t>Savings</a:t>
                      </a:r>
                    </a:p>
                  </a:txBody>
                  <a:tcPr/>
                </a:tc>
                <a:tc>
                  <a:txBody>
                    <a:bodyPr/>
                    <a:lstStyle/>
                    <a:p>
                      <a:r>
                        <a:rPr lang="en-US" dirty="0"/>
                        <a:t>0</a:t>
                      </a:r>
                    </a:p>
                  </a:txBody>
                  <a:tcPr/>
                </a:tc>
                <a:tc>
                  <a:txBody>
                    <a:bodyPr/>
                    <a:lstStyle/>
                    <a:p>
                      <a:r>
                        <a:rPr lang="en-US" dirty="0"/>
                        <a:t>$5,848</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6923505" y="5899959"/>
            <a:ext cx="5080234" cy="646331"/>
          </a:xfrm>
          <a:prstGeom prst="rect">
            <a:avLst/>
          </a:prstGeom>
          <a:noFill/>
        </p:spPr>
        <p:txBody>
          <a:bodyPr wrap="square" rtlCol="0">
            <a:spAutoFit/>
          </a:bodyPr>
          <a:lstStyle/>
          <a:p>
            <a:r>
              <a:rPr lang="en-US" dirty="0">
                <a:hlinkClick r:id="rId2"/>
              </a:rPr>
              <a:t>http://www.insightprimary.com/</a:t>
            </a:r>
            <a:r>
              <a:rPr lang="en-US" dirty="0"/>
              <a:t> Accessed 4.24.13</a:t>
            </a:r>
            <a:br>
              <a:rPr lang="en-US" dirty="0"/>
            </a:br>
            <a:endParaRPr lang="en-US" dirty="0"/>
          </a:p>
        </p:txBody>
      </p:sp>
    </p:spTree>
    <p:extLst>
      <p:ext uri="{BB962C8B-B14F-4D97-AF65-F5344CB8AC3E}">
        <p14:creationId xmlns:p14="http://schemas.microsoft.com/office/powerpoint/2010/main" val="88045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146538"/>
            <a:ext cx="10058400" cy="3448539"/>
          </a:xfrm>
        </p:spPr>
        <p:txBody>
          <a:bodyPr>
            <a:normAutofit/>
          </a:bodyPr>
          <a:lstStyle/>
          <a:p>
            <a:pPr algn="ctr">
              <a:lnSpc>
                <a:spcPct val="50000"/>
              </a:lnSpc>
            </a:pPr>
            <a:r>
              <a:rPr lang="en-US" sz="4400" dirty="0"/>
              <a:t>Employer’s and Employee’s Perspective</a:t>
            </a:r>
            <a:br>
              <a:rPr lang="en-US" sz="4400" dirty="0"/>
            </a:br>
            <a:br>
              <a:rPr lang="en-US" sz="4400" dirty="0"/>
            </a:br>
            <a:r>
              <a:rPr lang="en-US" sz="4400" dirty="0"/>
              <a:t>What’s in it for me? </a:t>
            </a:r>
          </a:p>
        </p:txBody>
      </p:sp>
    </p:spTree>
    <p:extLst>
      <p:ext uri="{BB962C8B-B14F-4D97-AF65-F5344CB8AC3E}">
        <p14:creationId xmlns:p14="http://schemas.microsoft.com/office/powerpoint/2010/main" val="677472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033755"/>
          </a:xfrm>
        </p:spPr>
        <p:txBody>
          <a:bodyPr>
            <a:normAutofit fontScale="90000"/>
          </a:bodyPr>
          <a:lstStyle/>
          <a:p>
            <a:r>
              <a:rPr lang="en-US" dirty="0"/>
              <a:t>Employer Perspectives on Health Benefits</a:t>
            </a:r>
          </a:p>
        </p:txBody>
      </p:sp>
      <p:sp>
        <p:nvSpPr>
          <p:cNvPr id="4" name="Content Placeholder 3"/>
          <p:cNvSpPr>
            <a:spLocks noGrp="1"/>
          </p:cNvSpPr>
          <p:nvPr>
            <p:ph idx="1"/>
          </p:nvPr>
        </p:nvSpPr>
        <p:spPr>
          <a:xfrm>
            <a:off x="1097280" y="1810777"/>
            <a:ext cx="10558756" cy="4438916"/>
          </a:xfrm>
        </p:spPr>
        <p:txBody>
          <a:bodyPr>
            <a:normAutofit lnSpcReduction="10000"/>
          </a:bodyPr>
          <a:lstStyle/>
          <a:p>
            <a:pPr fontAlgn="base"/>
            <a:r>
              <a:rPr lang="en-US" sz="2600" dirty="0">
                <a:latin typeface="+mj-lt"/>
              </a:rPr>
              <a:t>In a small business health benefits survey, a majority of small business owners reported positive effects of offering health insurance for employees:</a:t>
            </a:r>
          </a:p>
          <a:p>
            <a:pPr lvl="0" fontAlgn="base"/>
            <a:r>
              <a:rPr lang="en-US" sz="2600" dirty="0">
                <a:latin typeface="+mj-lt"/>
              </a:rPr>
              <a:t>78 % said it increased loyalty and decreased turnover.</a:t>
            </a:r>
          </a:p>
          <a:p>
            <a:pPr lvl="0" fontAlgn="base"/>
            <a:r>
              <a:rPr lang="en-US" sz="2600" dirty="0">
                <a:latin typeface="+mj-lt"/>
              </a:rPr>
              <a:t>75 % said it helped employee recruitment.</a:t>
            </a:r>
          </a:p>
          <a:p>
            <a:pPr lvl="0" fontAlgn="base"/>
            <a:r>
              <a:rPr lang="en-US" sz="2600" dirty="0">
                <a:latin typeface="+mj-lt"/>
              </a:rPr>
              <a:t>64 % said it increased productivity by keeping employees healthy.</a:t>
            </a:r>
          </a:p>
          <a:p>
            <a:pPr lvl="0" fontAlgn="base"/>
            <a:r>
              <a:rPr lang="en-US" sz="2600" dirty="0">
                <a:latin typeface="+mj-lt"/>
              </a:rPr>
              <a:t>62 % said that employees demanded or expected health insurance.</a:t>
            </a:r>
          </a:p>
          <a:p>
            <a:pPr lvl="0" fontAlgn="base"/>
            <a:r>
              <a:rPr lang="en-US" sz="2600" dirty="0">
                <a:latin typeface="+mj-lt"/>
              </a:rPr>
              <a:t>58 % said it reduced absenteeism by keeping employees healthy.</a:t>
            </a:r>
          </a:p>
          <a:p>
            <a:pPr lvl="0" fontAlgn="base"/>
            <a:endParaRPr lang="en-US" dirty="0"/>
          </a:p>
          <a:p>
            <a:r>
              <a:rPr lang="en-US" sz="1200" i="1" dirty="0"/>
              <a:t>*Source: Blue Cross and Blue Shield Association Analysis of 2002 Small Employer Health Benefits Survey, sponsored by the Blue Cross and Blue Shield Association (BCBSA), the Employee Benefit Research Institute (EBRI), and the Consumer Health Education Council (CHEC).</a:t>
            </a:r>
            <a:endParaRPr lang="en-US" sz="1200" dirty="0"/>
          </a:p>
          <a:p>
            <a:endParaRPr lang="en-US" dirty="0"/>
          </a:p>
        </p:txBody>
      </p:sp>
    </p:spTree>
    <p:extLst>
      <p:ext uri="{BB962C8B-B14F-4D97-AF65-F5344CB8AC3E}">
        <p14:creationId xmlns:p14="http://schemas.microsoft.com/office/powerpoint/2010/main" val="84452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4"/>
            <a:ext cx="10058400" cy="970880"/>
          </a:xfrm>
        </p:spPr>
        <p:txBody>
          <a:bodyPr/>
          <a:lstStyle/>
          <a:p>
            <a:pPr algn="ctr"/>
            <a:r>
              <a:rPr lang="en-US" dirty="0"/>
              <a:t>Employer &amp; Employee Advantages</a:t>
            </a:r>
          </a:p>
        </p:txBody>
      </p:sp>
      <p:sp>
        <p:nvSpPr>
          <p:cNvPr id="4" name="Content Placeholder 3"/>
          <p:cNvSpPr>
            <a:spLocks noGrp="1"/>
          </p:cNvSpPr>
          <p:nvPr>
            <p:ph sz="half" idx="1"/>
          </p:nvPr>
        </p:nvSpPr>
        <p:spPr/>
        <p:txBody>
          <a:bodyPr>
            <a:normAutofit fontScale="85000" lnSpcReduction="20000"/>
          </a:bodyPr>
          <a:lstStyle/>
          <a:p>
            <a:r>
              <a:rPr lang="en-US" sz="3200" dirty="0">
                <a:latin typeface="+mj-lt"/>
              </a:rPr>
              <a:t>PCMH</a:t>
            </a:r>
          </a:p>
          <a:p>
            <a:pPr>
              <a:buFont typeface="Arial" panose="020B0604020202020204" pitchFamily="34" charset="0"/>
              <a:buChar char="•"/>
            </a:pPr>
            <a:r>
              <a:rPr lang="en-US" dirty="0">
                <a:latin typeface="+mj-lt"/>
              </a:rPr>
              <a:t> Reduced health care costs.</a:t>
            </a:r>
          </a:p>
          <a:p>
            <a:pPr>
              <a:buFont typeface="Arial" panose="020B0604020202020204" pitchFamily="34" charset="0"/>
              <a:buChar char="•"/>
            </a:pPr>
            <a:r>
              <a:rPr lang="en-US" dirty="0">
                <a:latin typeface="+mj-lt"/>
              </a:rPr>
              <a:t> Better Access to Care for Employees</a:t>
            </a:r>
          </a:p>
          <a:p>
            <a:pPr>
              <a:buFont typeface="Arial" panose="020B0604020202020204" pitchFamily="34" charset="0"/>
              <a:buChar char="•"/>
            </a:pPr>
            <a:r>
              <a:rPr lang="en-US" dirty="0">
                <a:latin typeface="+mj-lt"/>
              </a:rPr>
              <a:t> Comprehensive primary care</a:t>
            </a:r>
          </a:p>
          <a:p>
            <a:pPr>
              <a:buFont typeface="Arial" panose="020B0604020202020204" pitchFamily="34" charset="0"/>
              <a:buChar char="•"/>
            </a:pPr>
            <a:r>
              <a:rPr lang="en-US" dirty="0">
                <a:latin typeface="+mj-lt"/>
              </a:rPr>
              <a:t> Population management and enhanced care coordination</a:t>
            </a:r>
          </a:p>
          <a:p>
            <a:pPr>
              <a:buFont typeface="Arial" panose="020B0604020202020204" pitchFamily="34" charset="0"/>
              <a:buChar char="•"/>
            </a:pPr>
            <a:r>
              <a:rPr lang="en-US" dirty="0">
                <a:latin typeface="+mj-lt"/>
              </a:rPr>
              <a:t> Better health outcomes</a:t>
            </a:r>
          </a:p>
          <a:p>
            <a:pPr>
              <a:buFont typeface="Arial" panose="020B0604020202020204" pitchFamily="34" charset="0"/>
              <a:buChar char="•"/>
            </a:pPr>
            <a:r>
              <a:rPr lang="en-US" dirty="0">
                <a:latin typeface="+mj-lt"/>
              </a:rPr>
              <a:t> Continuity of care</a:t>
            </a:r>
          </a:p>
          <a:p>
            <a:pPr>
              <a:buFont typeface="Arial" panose="020B0604020202020204" pitchFamily="34" charset="0"/>
              <a:buChar char="•"/>
            </a:pPr>
            <a:r>
              <a:rPr lang="en-US" dirty="0">
                <a:latin typeface="+mj-lt"/>
              </a:rPr>
              <a:t> Increase employee satisfaction</a:t>
            </a:r>
          </a:p>
          <a:p>
            <a:pPr>
              <a:buFont typeface="Arial" panose="020B0604020202020204" pitchFamily="34" charset="0"/>
              <a:buChar char="•"/>
            </a:pPr>
            <a:r>
              <a:rPr lang="en-US" dirty="0">
                <a:latin typeface="+mj-lt"/>
              </a:rPr>
              <a:t> High quality, safe medical care</a:t>
            </a:r>
          </a:p>
          <a:p>
            <a:pPr marL="0" indent="0">
              <a:buNone/>
            </a:pPr>
            <a:endParaRPr lang="en-US" dirty="0"/>
          </a:p>
          <a:p>
            <a:pPr marL="0" indent="0">
              <a:buNone/>
            </a:pPr>
            <a:endParaRPr lang="en-US" dirty="0"/>
          </a:p>
          <a:p>
            <a:endParaRPr lang="en-US" sz="3200" dirty="0"/>
          </a:p>
        </p:txBody>
      </p:sp>
      <p:sp>
        <p:nvSpPr>
          <p:cNvPr id="5" name="Content Placeholder 4"/>
          <p:cNvSpPr>
            <a:spLocks noGrp="1"/>
          </p:cNvSpPr>
          <p:nvPr>
            <p:ph sz="half" idx="2"/>
          </p:nvPr>
        </p:nvSpPr>
        <p:spPr>
          <a:xfrm>
            <a:off x="6217920" y="1845735"/>
            <a:ext cx="4937760" cy="4265634"/>
          </a:xfrm>
        </p:spPr>
        <p:txBody>
          <a:bodyPr>
            <a:normAutofit fontScale="85000" lnSpcReduction="20000"/>
          </a:bodyPr>
          <a:lstStyle/>
          <a:p>
            <a:r>
              <a:rPr lang="en-US" sz="3200" dirty="0">
                <a:latin typeface="+mj-lt"/>
              </a:rPr>
              <a:t>DPC</a:t>
            </a:r>
          </a:p>
          <a:p>
            <a:pPr marL="91440" lvl="2" indent="-91440">
              <a:spcBef>
                <a:spcPts val="1200"/>
              </a:spcBef>
              <a:spcAft>
                <a:spcPts val="200"/>
              </a:spcAft>
              <a:buSzPct val="100000"/>
              <a:buFont typeface="Arial" panose="020B0604020202020204" pitchFamily="34" charset="0"/>
              <a:buChar char="•"/>
            </a:pPr>
            <a:r>
              <a:rPr lang="en-US" dirty="0">
                <a:latin typeface="+mj-lt"/>
              </a:rPr>
              <a:t> </a:t>
            </a:r>
            <a:r>
              <a:rPr lang="en-US" sz="2000" dirty="0">
                <a:latin typeface="+mj-lt"/>
              </a:rPr>
              <a:t>Simple, clear, expected payment for care</a:t>
            </a:r>
          </a:p>
          <a:p>
            <a:pPr>
              <a:buFont typeface="Arial" panose="020B0604020202020204" pitchFamily="34" charset="0"/>
              <a:buChar char="•"/>
            </a:pPr>
            <a:r>
              <a:rPr lang="en-US" dirty="0">
                <a:latin typeface="+mj-lt"/>
              </a:rPr>
              <a:t>Reduced health plan costs offering a better value.</a:t>
            </a:r>
          </a:p>
          <a:p>
            <a:pPr>
              <a:buFont typeface="Arial" panose="020B0604020202020204" pitchFamily="34" charset="0"/>
              <a:buChar char="•"/>
            </a:pPr>
            <a:r>
              <a:rPr lang="en-US" dirty="0">
                <a:latin typeface="+mj-lt"/>
              </a:rPr>
              <a:t> Improved and consistent quality of care and patient satisfaction</a:t>
            </a:r>
          </a:p>
          <a:p>
            <a:pPr>
              <a:buFont typeface="Arial" panose="020B0604020202020204" pitchFamily="34" charset="0"/>
              <a:buChar char="•"/>
            </a:pPr>
            <a:r>
              <a:rPr lang="en-US" dirty="0">
                <a:latin typeface="+mj-lt"/>
              </a:rPr>
              <a:t> Better Access to Care for Employees</a:t>
            </a:r>
          </a:p>
          <a:p>
            <a:pPr>
              <a:buFont typeface="Arial" panose="020B0604020202020204" pitchFamily="34" charset="0"/>
              <a:buChar char="•"/>
            </a:pPr>
            <a:r>
              <a:rPr lang="en-US" dirty="0">
                <a:latin typeface="+mj-lt"/>
              </a:rPr>
              <a:t> Complete Price transparency</a:t>
            </a:r>
          </a:p>
          <a:p>
            <a:pPr>
              <a:buFont typeface="Arial" panose="020B0604020202020204" pitchFamily="34" charset="0"/>
              <a:buChar char="•"/>
            </a:pPr>
            <a:r>
              <a:rPr lang="en-US" dirty="0">
                <a:latin typeface="+mj-lt"/>
              </a:rPr>
              <a:t> Reduces out-of-pocket expenses</a:t>
            </a:r>
          </a:p>
          <a:p>
            <a:pPr>
              <a:buFont typeface="Arial" panose="020B0604020202020204" pitchFamily="34" charset="0"/>
              <a:buChar char="•"/>
            </a:pPr>
            <a:r>
              <a:rPr lang="en-US" dirty="0">
                <a:latin typeface="+mj-lt"/>
              </a:rPr>
              <a:t> Reduced Absenteeism</a:t>
            </a:r>
          </a:p>
          <a:p>
            <a:pPr>
              <a:buFont typeface="Arial" panose="020B0604020202020204" pitchFamily="34" charset="0"/>
              <a:buChar char="•"/>
            </a:pPr>
            <a:r>
              <a:rPr lang="en-US" dirty="0">
                <a:latin typeface="+mj-lt"/>
              </a:rPr>
              <a:t> Better Employee Recruitment and Retention</a:t>
            </a:r>
          </a:p>
          <a:p>
            <a:pPr>
              <a:buFont typeface="Arial" panose="020B0604020202020204" pitchFamily="34" charset="0"/>
              <a:buChar char="•"/>
            </a:pPr>
            <a:r>
              <a:rPr lang="en-US" dirty="0">
                <a:latin typeface="+mj-lt"/>
              </a:rPr>
              <a:t> Increased Loyalty</a:t>
            </a:r>
          </a:p>
          <a:p>
            <a:pPr>
              <a:buFont typeface="Arial" panose="020B0604020202020204" pitchFamily="34" charset="0"/>
              <a:buChar char="•"/>
            </a:pPr>
            <a:r>
              <a:rPr lang="en-US" dirty="0">
                <a:latin typeface="+mj-lt"/>
              </a:rPr>
              <a:t> Employer &amp; Employee Tax Benefits (pre-tax premiums)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5710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986089"/>
          </a:xfrm>
        </p:spPr>
        <p:txBody>
          <a:bodyPr/>
          <a:lstStyle/>
          <a:p>
            <a:pPr algn="ctr"/>
            <a:r>
              <a:rPr lang="en-US" dirty="0"/>
              <a:t>Next Steps</a:t>
            </a:r>
          </a:p>
        </p:txBody>
      </p:sp>
    </p:spTree>
    <p:extLst>
      <p:ext uri="{BB962C8B-B14F-4D97-AF65-F5344CB8AC3E}">
        <p14:creationId xmlns:p14="http://schemas.microsoft.com/office/powerpoint/2010/main" val="297564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6701"/>
            <a:ext cx="12192000" cy="6314303"/>
          </a:xfrm>
          <a:prstGeom prst="rect">
            <a:avLst/>
          </a:prstGeom>
        </p:spPr>
      </p:pic>
    </p:spTree>
    <p:extLst>
      <p:ext uri="{BB962C8B-B14F-4D97-AF65-F5344CB8AC3E}">
        <p14:creationId xmlns:p14="http://schemas.microsoft.com/office/powerpoint/2010/main" val="1748686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97" y="286603"/>
            <a:ext cx="11706332" cy="1071479"/>
          </a:xfrm>
        </p:spPr>
        <p:txBody>
          <a:bodyPr>
            <a:normAutofit/>
          </a:bodyPr>
          <a:lstStyle/>
          <a:p>
            <a:r>
              <a:rPr lang="en-US" sz="4400" dirty="0"/>
              <a:t>Learn more and explore your options!</a:t>
            </a:r>
          </a:p>
        </p:txBody>
      </p:sp>
      <p:sp>
        <p:nvSpPr>
          <p:cNvPr id="3" name="Content Placeholder 2"/>
          <p:cNvSpPr>
            <a:spLocks noGrp="1"/>
          </p:cNvSpPr>
          <p:nvPr>
            <p:ph idx="1"/>
          </p:nvPr>
        </p:nvSpPr>
        <p:spPr>
          <a:xfrm>
            <a:off x="433917" y="1792817"/>
            <a:ext cx="11683999" cy="4715933"/>
          </a:xfrm>
        </p:spPr>
        <p:txBody>
          <a:bodyPr>
            <a:normAutofit lnSpcReduction="10000"/>
          </a:bodyPr>
          <a:lstStyle/>
          <a:p>
            <a:pPr>
              <a:buFont typeface="Wingdings" panose="05000000000000000000" pitchFamily="2" charset="2"/>
              <a:buChar char="Ø"/>
            </a:pPr>
            <a:r>
              <a:rPr lang="en-US" b="1" dirty="0">
                <a:latin typeface="+mj-lt"/>
              </a:rPr>
              <a:t> Join the Colorado Primary Care Collaborative </a:t>
            </a:r>
            <a:r>
              <a:rPr lang="en-US" sz="1600" b="1" dirty="0">
                <a:latin typeface="+mj-lt"/>
                <a:hlinkClick r:id="rId3"/>
              </a:rPr>
              <a:t>https://www.coloradoafp.org/advocacy/colorado-primary-care-collaborative/</a:t>
            </a:r>
            <a:endParaRPr lang="en-US" sz="1600" b="1" dirty="0">
              <a:latin typeface="+mj-lt"/>
            </a:endParaRPr>
          </a:p>
          <a:p>
            <a:pPr>
              <a:buFont typeface="Wingdings" panose="05000000000000000000" pitchFamily="2" charset="2"/>
              <a:buChar char="Ø"/>
            </a:pPr>
            <a:r>
              <a:rPr lang="en-US" dirty="0">
                <a:solidFill>
                  <a:srgbClr val="000000"/>
                </a:solidFill>
                <a:latin typeface="+mj-lt"/>
              </a:rPr>
              <a:t>Ask your Health Plan to invest in the PCMH and support adoption</a:t>
            </a:r>
          </a:p>
          <a:p>
            <a:pPr>
              <a:buFont typeface="Wingdings" panose="05000000000000000000" pitchFamily="2" charset="2"/>
              <a:buChar char="Ø"/>
            </a:pPr>
            <a:r>
              <a:rPr lang="en-US" dirty="0">
                <a:solidFill>
                  <a:srgbClr val="000000"/>
                </a:solidFill>
                <a:latin typeface="+mj-lt"/>
              </a:rPr>
              <a:t> Ask your Health Plan to provide a wrap around or high deductible plan to support DPC</a:t>
            </a:r>
          </a:p>
          <a:p>
            <a:pPr>
              <a:buFont typeface="Wingdings" panose="05000000000000000000" pitchFamily="2" charset="2"/>
              <a:buChar char="Ø"/>
            </a:pPr>
            <a:r>
              <a:rPr lang="en-US" b="1" dirty="0">
                <a:solidFill>
                  <a:srgbClr val="000000"/>
                </a:solidFill>
                <a:latin typeface="+mj-lt"/>
              </a:rPr>
              <a:t> </a:t>
            </a:r>
            <a:r>
              <a:rPr lang="en-US" b="1" dirty="0">
                <a:latin typeface="+mj-lt"/>
              </a:rPr>
              <a:t>Contact your health care broker and ask how your Group Health Plan can coordinate with the PCMH or DPC       	   model </a:t>
            </a:r>
            <a:endParaRPr lang="en-US" b="1" dirty="0">
              <a:solidFill>
                <a:srgbClr val="000000"/>
              </a:solidFill>
              <a:latin typeface="+mj-lt"/>
            </a:endParaRPr>
          </a:p>
          <a:p>
            <a:pPr>
              <a:buFont typeface="Wingdings" panose="05000000000000000000" pitchFamily="2" charset="2"/>
              <a:buChar char="Ø"/>
            </a:pPr>
            <a:r>
              <a:rPr lang="en-US" b="1" dirty="0">
                <a:latin typeface="+mj-lt"/>
              </a:rPr>
              <a:t> Customize Care for your Employer Group</a:t>
            </a:r>
          </a:p>
          <a:p>
            <a:pPr lvl="1">
              <a:buFont typeface="Wingdings" panose="05000000000000000000" pitchFamily="2" charset="2"/>
              <a:buChar char="§"/>
            </a:pPr>
            <a:r>
              <a:rPr lang="en-US" dirty="0">
                <a:latin typeface="+mj-lt"/>
              </a:rPr>
              <a:t>Health Risk Assessment to determine the health needs of your employees </a:t>
            </a:r>
          </a:p>
          <a:p>
            <a:pPr lvl="1">
              <a:buFont typeface="Wingdings" panose="05000000000000000000" pitchFamily="2" charset="2"/>
              <a:buChar char="§"/>
            </a:pPr>
            <a:r>
              <a:rPr lang="en-US" dirty="0">
                <a:latin typeface="+mj-lt"/>
                <a:sym typeface="Wingdings" panose="05000000000000000000" pitchFamily="2" charset="2"/>
              </a:rPr>
              <a:t>Develop health indicators to improve across Employee population</a:t>
            </a:r>
          </a:p>
          <a:p>
            <a:pPr>
              <a:spcAft>
                <a:spcPts val="800"/>
              </a:spcAft>
              <a:buFont typeface="Wingdings" panose="05000000000000000000" pitchFamily="2" charset="2"/>
              <a:buChar char="Ø"/>
            </a:pPr>
            <a:r>
              <a:rPr lang="en-US" b="1" dirty="0">
                <a:latin typeface="+mj-lt"/>
              </a:rPr>
              <a:t> Steer your employees to PCMH and DPC practices now</a:t>
            </a:r>
          </a:p>
          <a:p>
            <a:pPr lvl="1">
              <a:buFont typeface="Wingdings" charset="2"/>
              <a:buChar char="§"/>
            </a:pPr>
            <a:r>
              <a:rPr lang="en-US" b="1" dirty="0">
                <a:latin typeface="+mj-lt"/>
              </a:rPr>
              <a:t>Check the CAFP database for PCMH practices in Colorado</a:t>
            </a:r>
          </a:p>
          <a:p>
            <a:pPr lvl="1">
              <a:buFont typeface="Wingdings" charset="2"/>
              <a:buChar char="§"/>
            </a:pPr>
            <a:r>
              <a:rPr lang="en-US" b="1" dirty="0">
                <a:latin typeface="+mj-lt"/>
              </a:rPr>
              <a:t>Check the CAFP database for Direct Primary Care practices in Colorado</a:t>
            </a:r>
            <a:endParaRPr lang="en-US" dirty="0">
              <a:sym typeface="Wingdings" panose="05000000000000000000" pitchFamily="2" charset="2"/>
            </a:endParaRPr>
          </a:p>
          <a:p>
            <a:pPr>
              <a:buFont typeface="Wingdings" charset="2"/>
              <a:buChar char="Ø"/>
            </a:pPr>
            <a:r>
              <a:rPr lang="en-US" b="1" dirty="0">
                <a:latin typeface="+mj-lt"/>
              </a:rPr>
              <a:t> Contact Ryan </a:t>
            </a:r>
            <a:r>
              <a:rPr lang="en-US" b="1" dirty="0" err="1">
                <a:latin typeface="+mj-lt"/>
              </a:rPr>
              <a:t>Biehle</a:t>
            </a:r>
            <a:r>
              <a:rPr lang="en-US" b="1" dirty="0">
                <a:latin typeface="+mj-lt"/>
              </a:rPr>
              <a:t> (</a:t>
            </a:r>
            <a:r>
              <a:rPr lang="en-US" sz="1800" b="1" dirty="0">
                <a:latin typeface="+mj-lt"/>
                <a:hlinkClick r:id="rId4"/>
              </a:rPr>
              <a:t>ryan@coloradoafp.org</a:t>
            </a:r>
            <a:r>
              <a:rPr lang="en-US" b="1" dirty="0">
                <a:latin typeface="+mj-lt"/>
              </a:rPr>
              <a:t>) at the Colorado Academy of Family Physicians 303-696-6655 x17</a:t>
            </a:r>
          </a:p>
          <a:p>
            <a:pPr marL="0" indent="0">
              <a:buNone/>
            </a:pPr>
            <a:endParaRPr lang="en-US" dirty="0"/>
          </a:p>
        </p:txBody>
      </p:sp>
    </p:spTree>
    <p:extLst>
      <p:ext uri="{BB962C8B-B14F-4D97-AF65-F5344CB8AC3E}">
        <p14:creationId xmlns:p14="http://schemas.microsoft.com/office/powerpoint/2010/main" val="878077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917" y="1653989"/>
            <a:ext cx="9964271" cy="3170099"/>
          </a:xfrm>
          <a:prstGeom prst="rect">
            <a:avLst/>
          </a:prstGeom>
          <a:noFill/>
        </p:spPr>
        <p:txBody>
          <a:bodyPr wrap="square" rtlCol="0">
            <a:spAutoFit/>
          </a:bodyPr>
          <a:lstStyle/>
          <a:p>
            <a:r>
              <a:rPr lang="en-US" sz="3200" dirty="0">
                <a:solidFill>
                  <a:srgbClr val="000000"/>
                </a:solidFill>
                <a:latin typeface="+mj-lt"/>
              </a:rPr>
              <a:t>A vision without a task is but a dream; a task without a vision is drudgery; a vision and a task is the hope of the world.</a:t>
            </a:r>
          </a:p>
          <a:p>
            <a:endParaRPr lang="en-US" sz="3200" dirty="0">
              <a:solidFill>
                <a:srgbClr val="000000"/>
              </a:solidFill>
              <a:latin typeface="+mj-lt"/>
            </a:endParaRPr>
          </a:p>
          <a:p>
            <a:endParaRPr lang="en-US" b="1" i="1" dirty="0">
              <a:solidFill>
                <a:srgbClr val="000000"/>
              </a:solidFill>
            </a:endParaRPr>
          </a:p>
          <a:p>
            <a:pPr algn="r"/>
            <a:r>
              <a:rPr lang="en-US" i="1" dirty="0">
                <a:latin typeface="+mj-lt"/>
              </a:rPr>
              <a:t>Inscription on a church</a:t>
            </a:r>
          </a:p>
          <a:p>
            <a:pPr algn="r"/>
            <a:r>
              <a:rPr lang="en-US" i="1" dirty="0">
                <a:latin typeface="+mj-lt"/>
              </a:rPr>
              <a:t>Sussex, England</a:t>
            </a:r>
          </a:p>
          <a:p>
            <a:endParaRPr lang="en-US" dirty="0"/>
          </a:p>
        </p:txBody>
      </p:sp>
    </p:spTree>
    <p:extLst>
      <p:ext uri="{BB962C8B-B14F-4D97-AF65-F5344CB8AC3E}">
        <p14:creationId xmlns:p14="http://schemas.microsoft.com/office/powerpoint/2010/main" val="124137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47651" y="137079"/>
            <a:ext cx="7357785" cy="6192995"/>
          </a:xfrm>
          <a:prstGeom prst="rect">
            <a:avLst/>
          </a:prstGeom>
        </p:spPr>
      </p:pic>
    </p:spTree>
    <p:extLst>
      <p:ext uri="{BB962C8B-B14F-4D97-AF65-F5344CB8AC3E}">
        <p14:creationId xmlns:p14="http://schemas.microsoft.com/office/powerpoint/2010/main" val="48159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lth Care costs.pdf"/>
          <p:cNvPicPr>
            <a:picLocks noGrp="1" noChangeAspect="1"/>
          </p:cNvPicPr>
          <p:nvPr>
            <p:ph idx="4294967295"/>
          </p:nvPr>
        </p:nvPicPr>
        <p:blipFill>
          <a:blip r:embed="rId3">
            <a:extLst>
              <a:ext uri="{28A0092B-C50C-407E-A947-70E740481C1C}">
                <a14:useLocalDpi xmlns:a14="http://schemas.microsoft.com/office/drawing/2010/main" val="0"/>
              </a:ext>
            </a:extLst>
          </a:blip>
          <a:srcRect l="-39130" r="-39130"/>
          <a:stretch>
            <a:fillRect/>
          </a:stretch>
        </p:blipFill>
        <p:spPr>
          <a:xfrm>
            <a:off x="-2088796" y="32115"/>
            <a:ext cx="15224125" cy="6599393"/>
          </a:xfrm>
        </p:spPr>
      </p:pic>
    </p:spTree>
    <p:extLst>
      <p:ext uri="{BB962C8B-B14F-4D97-AF65-F5344CB8AC3E}">
        <p14:creationId xmlns:p14="http://schemas.microsoft.com/office/powerpoint/2010/main" val="57531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r>
              <a:rPr lang="en-US" sz="3600" dirty="0">
                <a:effectLst/>
              </a:rPr>
              <a:t>Annual Health Insurance Premiums and Household Income, 1996 to 2005</a:t>
            </a:r>
            <a:br>
              <a:rPr lang="en-US" sz="3600" dirty="0">
                <a:effectLst/>
              </a:rPr>
            </a:br>
            <a:r>
              <a:rPr lang="en-US" sz="3600" dirty="0">
                <a:effectLst/>
              </a:rPr>
              <a:t>(Robert Graham Center: </a:t>
            </a:r>
            <a:r>
              <a:rPr lang="en-US" sz="3600" dirty="0" err="1">
                <a:effectLst/>
              </a:rPr>
              <a:t>Devoe</a:t>
            </a:r>
            <a:r>
              <a:rPr lang="en-US" sz="3600" dirty="0">
                <a:effectLst/>
              </a:rPr>
              <a:t> et al)</a:t>
            </a:r>
          </a:p>
        </p:txBody>
      </p:sp>
      <p:pic>
        <p:nvPicPr>
          <p:cNvPr id="91139"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94410" y="1967468"/>
            <a:ext cx="10321290" cy="4366700"/>
          </a:xfrm>
        </p:spPr>
      </p:pic>
      <p:sp>
        <p:nvSpPr>
          <p:cNvPr id="91140" name="Rectangle 4"/>
          <p:cNvSpPr>
            <a:spLocks noChangeArrowheads="1"/>
          </p:cNvSpPr>
          <p:nvPr/>
        </p:nvSpPr>
        <p:spPr bwMode="auto">
          <a:xfrm>
            <a:off x="2750820" y="2613660"/>
            <a:ext cx="60960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b="1" dirty="0">
                <a:solidFill>
                  <a:srgbClr val="000000"/>
                </a:solidFill>
                <a:latin typeface="Calibri" charset="0"/>
              </a:rPr>
              <a:t>Annual Health Insurance Premiums and Household Income, 1996 to 2005</a:t>
            </a:r>
            <a:br>
              <a:rPr lang="en-US" b="1" dirty="0">
                <a:solidFill>
                  <a:srgbClr val="000000"/>
                </a:solidFill>
                <a:latin typeface="Calibri" charset="0"/>
              </a:rPr>
            </a:br>
            <a:r>
              <a:rPr lang="en-US" b="1" dirty="0">
                <a:solidFill>
                  <a:srgbClr val="000000"/>
                </a:solidFill>
                <a:latin typeface="Calibri" charset="0"/>
              </a:rPr>
              <a:t>(Robert Graham Center: </a:t>
            </a:r>
            <a:r>
              <a:rPr lang="en-US" b="1" dirty="0" err="1">
                <a:solidFill>
                  <a:srgbClr val="000000"/>
                </a:solidFill>
                <a:latin typeface="Calibri" charset="0"/>
              </a:rPr>
              <a:t>Devoe</a:t>
            </a:r>
            <a:r>
              <a:rPr lang="en-US" b="1" dirty="0">
                <a:solidFill>
                  <a:srgbClr val="000000"/>
                </a:solidFill>
                <a:latin typeface="Calibri" charset="0"/>
              </a:rPr>
              <a:t> et al)</a:t>
            </a:r>
            <a:endParaRPr lang="en-US" dirty="0">
              <a:solidFill>
                <a:srgbClr val="000000"/>
              </a:solidFill>
              <a:latin typeface="Calibri" charset="0"/>
            </a:endParaRPr>
          </a:p>
        </p:txBody>
      </p:sp>
    </p:spTree>
    <p:extLst>
      <p:ext uri="{BB962C8B-B14F-4D97-AF65-F5344CB8AC3E}">
        <p14:creationId xmlns:p14="http://schemas.microsoft.com/office/powerpoint/2010/main" val="304156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a:xfrm>
            <a:off x="609600" y="169707"/>
            <a:ext cx="10972800" cy="1143000"/>
          </a:xfrm>
        </p:spPr>
        <p:txBody>
          <a:bodyPr>
            <a:normAutofit fontScale="90000"/>
          </a:bodyPr>
          <a:lstStyle/>
          <a:p>
            <a:r>
              <a:rPr lang="en-US" altLang="en-US" sz="3600" dirty="0"/>
              <a:t>Where does the Dollar Go? Primary Care Remains Undervalued</a:t>
            </a:r>
            <a:br>
              <a:rPr lang="en-US" altLang="en-US" sz="3600" dirty="0"/>
            </a:br>
            <a:r>
              <a:rPr lang="en-US" altLang="en-US" sz="2700" dirty="0"/>
              <a:t>U.S. per-capita health spending, 2012</a:t>
            </a:r>
            <a:br>
              <a:rPr lang="en-US" altLang="en-US" sz="2700" dirty="0"/>
            </a:br>
            <a:r>
              <a:rPr lang="en-US" altLang="en-US" sz="2700" dirty="0"/>
              <a:t> (under 65 with employer-sponsored health insurance)</a:t>
            </a:r>
          </a:p>
        </p:txBody>
      </p:sp>
      <p:graphicFrame>
        <p:nvGraphicFramePr>
          <p:cNvPr id="2" name="Content Placeholder 6"/>
          <p:cNvGraphicFramePr>
            <a:graphicFrameLocks noGrp="1"/>
          </p:cNvGraphicFramePr>
          <p:nvPr>
            <p:ph idx="1"/>
            <p:extLst/>
          </p:nvPr>
        </p:nvGraphicFramePr>
        <p:xfrm>
          <a:off x="508001" y="1600200"/>
          <a:ext cx="1123684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88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3255"/>
          </a:xfrm>
        </p:spPr>
        <p:txBody>
          <a:bodyPr/>
          <a:lstStyle/>
          <a:p>
            <a:r>
              <a:rPr lang="en-US" dirty="0"/>
              <a:t>Employer Health Costs - 2017 projections</a:t>
            </a:r>
          </a:p>
        </p:txBody>
      </p:sp>
      <p:pic>
        <p:nvPicPr>
          <p:cNvPr id="3" name="Picture 2"/>
          <p:cNvPicPr>
            <a:picLocks noChangeAspect="1"/>
          </p:cNvPicPr>
          <p:nvPr/>
        </p:nvPicPr>
        <p:blipFill>
          <a:blip r:embed="rId3"/>
          <a:stretch>
            <a:fillRect/>
          </a:stretch>
        </p:blipFill>
        <p:spPr>
          <a:xfrm>
            <a:off x="2647275" y="1805341"/>
            <a:ext cx="6748254" cy="4528651"/>
          </a:xfrm>
          <a:prstGeom prst="rect">
            <a:avLst/>
          </a:prstGeom>
        </p:spPr>
      </p:pic>
    </p:spTree>
    <p:extLst>
      <p:ext uri="{BB962C8B-B14F-4D97-AF65-F5344CB8AC3E}">
        <p14:creationId xmlns:p14="http://schemas.microsoft.com/office/powerpoint/2010/main" val="344781942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2202</TotalTime>
  <Words>5377</Words>
  <Application>Microsoft Office PowerPoint</Application>
  <PresentationFormat>Widescreen</PresentationFormat>
  <Paragraphs>563</Paragraphs>
  <Slides>41</Slides>
  <Notes>39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9" baseType="lpstr">
      <vt:lpstr>ＭＳ ゴシック</vt:lpstr>
      <vt:lpstr>MS PGothic</vt:lpstr>
      <vt:lpstr>MS PGothic</vt:lpstr>
      <vt:lpstr>Arial</vt:lpstr>
      <vt:lpstr>Calibri</vt:lpstr>
      <vt:lpstr>Calibri Light</vt:lpstr>
      <vt:lpstr>Calisto MT</vt:lpstr>
      <vt:lpstr>Century Gothic</vt:lpstr>
      <vt:lpstr>Comic Sans MS</vt:lpstr>
      <vt:lpstr>Futura Std Medium</vt:lpstr>
      <vt:lpstr>Futura Std Medium Oblique</vt:lpstr>
      <vt:lpstr>Helvetica</vt:lpstr>
      <vt:lpstr>Lucida Sans</vt:lpstr>
      <vt:lpstr>Times New Roman</vt:lpstr>
      <vt:lpstr>Verdana</vt:lpstr>
      <vt:lpstr>Wingdings</vt:lpstr>
      <vt:lpstr>Retrospect</vt:lpstr>
      <vt:lpstr>Worksheet</vt:lpstr>
      <vt:lpstr>Leveraging Primary Care to Improve Health and Reduce Costs</vt:lpstr>
      <vt:lpstr>Objectives</vt:lpstr>
      <vt:lpstr>Introduction – Health care crisis</vt:lpstr>
      <vt:lpstr>PowerPoint Presentation</vt:lpstr>
      <vt:lpstr>PowerPoint Presentation</vt:lpstr>
      <vt:lpstr>PowerPoint Presentation</vt:lpstr>
      <vt:lpstr>Annual Health Insurance Premiums and Household Income, 1996 to 2005 (Robert Graham Center: Devoe et al)</vt:lpstr>
      <vt:lpstr>Where does the Dollar Go? Primary Care Remains Undervalued U.S. per-capita health spending, 2012  (under 65 with employer-sponsored health insurance)</vt:lpstr>
      <vt:lpstr>Employer Health Costs - 2017 projections</vt:lpstr>
      <vt:lpstr>The Cost of Poor Health to Employers</vt:lpstr>
      <vt:lpstr>What determines Premature Death?</vt:lpstr>
      <vt:lpstr>PowerPoint Presentation</vt:lpstr>
      <vt:lpstr>What is Primary Care?</vt:lpstr>
      <vt:lpstr>What is Primary Care</vt:lpstr>
      <vt:lpstr>The Evidence  for Primary Care</vt:lpstr>
      <vt:lpstr>Evidence for Primary Care</vt:lpstr>
      <vt:lpstr>Fragmented Care Leads to Higher Costs</vt:lpstr>
      <vt:lpstr>Cost of uncoordinated care and waste in 2012</vt:lpstr>
      <vt:lpstr>PowerPoint Presentation</vt:lpstr>
      <vt:lpstr>Changing to a new Paradigm</vt:lpstr>
      <vt:lpstr>Payment Reform Models</vt:lpstr>
      <vt:lpstr>Quintuple Aim</vt:lpstr>
      <vt:lpstr>3 Possible Futures</vt:lpstr>
      <vt:lpstr>A Value-based Health System</vt:lpstr>
      <vt:lpstr>Payment Models for Health Care Reform</vt:lpstr>
      <vt:lpstr>Defining the Patient-Centered Medical Home</vt:lpstr>
      <vt:lpstr>Colorado PCMH Pilot 2009-2011: Anthem Year 2 Data</vt:lpstr>
      <vt:lpstr>PCMH Reported Outcomes: Cost Savings</vt:lpstr>
      <vt:lpstr>PowerPoint Presentation</vt:lpstr>
      <vt:lpstr>Colorado PCMH Pilot      Joint Principle Model</vt:lpstr>
      <vt:lpstr>What is Direct Primary Care?</vt:lpstr>
      <vt:lpstr>What is Direct Primary Care?</vt:lpstr>
      <vt:lpstr>PowerPoint Presentation</vt:lpstr>
      <vt:lpstr> DPC – The Evidence </vt:lpstr>
      <vt:lpstr>Direct Primary Care  Insight Primary Care ,Denver Stapleton </vt:lpstr>
      <vt:lpstr>Employer’s and Employee’s Perspective  What’s in it for me? </vt:lpstr>
      <vt:lpstr>Employer Perspectives on Health Benefits</vt:lpstr>
      <vt:lpstr>Employer &amp; Employee Advantages</vt:lpstr>
      <vt:lpstr>Next Steps</vt:lpstr>
      <vt:lpstr>Learn more and explore your options!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CPCC Education Outreach Master Slide Set  Outline of Presentation</dc:title>
  <dc:creator>CAFP</dc:creator>
  <cp:lastModifiedBy>CAFP</cp:lastModifiedBy>
  <cp:revision>257</cp:revision>
  <dcterms:created xsi:type="dcterms:W3CDTF">2017-03-07T22:44:23Z</dcterms:created>
  <dcterms:modified xsi:type="dcterms:W3CDTF">2017-09-01T17:15:16Z</dcterms:modified>
</cp:coreProperties>
</file>