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92" r:id="rId3"/>
    <p:sldId id="284" r:id="rId4"/>
    <p:sldId id="260" r:id="rId5"/>
    <p:sldId id="285" r:id="rId6"/>
    <p:sldId id="261" r:id="rId7"/>
    <p:sldId id="262" r:id="rId8"/>
    <p:sldId id="263" r:id="rId9"/>
    <p:sldId id="278" r:id="rId10"/>
    <p:sldId id="279" r:id="rId11"/>
    <p:sldId id="288" r:id="rId12"/>
    <p:sldId id="289" r:id="rId13"/>
    <p:sldId id="265" r:id="rId14"/>
    <p:sldId id="286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83" r:id="rId24"/>
    <p:sldId id="264" r:id="rId25"/>
    <p:sldId id="275" r:id="rId26"/>
    <p:sldId id="276" r:id="rId27"/>
    <p:sldId id="257" r:id="rId28"/>
    <p:sldId id="271" r:id="rId29"/>
    <p:sldId id="287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dee Forman" initials="MF" lastIdx="16" clrIdx="0"/>
  <p:cmAuthor id="1" name="Karen Montemayor" initials="K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8T15:54:44.505" idx="2">
    <p:pos x="2642" y="1129"/>
    <p:text>Is the product in the middle a smokeless tobacco product? It appears to be a flavored cigarette, which would not fit under this heading.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3A8142-B251-4E2E-8200-9C4090BC13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69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080042-3BE5-4E4B-BAD1-E3ED576C66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891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84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83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0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61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30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78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78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042-3BE5-4E4B-BAD1-E3ED576C66A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02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9E7DA-A864-47BB-89E1-E2CF069E0A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41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1A2C9-D40F-4305-BF38-4AA09942EB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841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8458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381750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EAE334CE-55A4-4C31-9EE2-3D0717169E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2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29B87-B0BE-4400-AD93-8644601F56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52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2A313-E703-42B1-84AE-D917722944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83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6232A-4901-4520-A354-483053504F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00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58815-F427-4384-B155-822832C4A6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84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468A4-8537-406F-8DB3-8E51ABD41A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42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8EFE58-DA41-42D0-AD5F-0ED9E3545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3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15D920-B4B5-4F85-92C4-1839157B30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19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42524-BF03-4A25-8396-192755C3C5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63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45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81750"/>
            <a:ext cx="53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AFFF229-896E-46E8-8045-B40FBF3FCA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omments" Target="../comments/comment1.xml"/><Relationship Id="rId2" Type="http://schemas.openxmlformats.org/officeDocument/2006/relationships/hyperlink" Target="http://www.google.com/url?sa=i&amp;rct=j&amp;q=ads%20for%20tobacco%20orbs&amp;source=images&amp;cd=&amp;cad=rja&amp;docid=MdghVlNblzLV5M&amp;tbnid=GyB7LxdAexINXM:&amp;ved=0CAUQjRw&amp;url=http://fullcounthitter.blogspot.com/2010/05/camel-ad-reversal.html&amp;ei=dN__Uay9HIqw2wXfs4C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ads%20for%20tobacco%20orbs&amp;source=images&amp;cd=&amp;cad=rja&amp;docid=Kn_FRu0RPp49tM&amp;tbnid=Kopyb7kapZRFaM:&amp;ved=0CAUQjRw&amp;url=http://tobaccocommons.com/category/reynolds-american-promotions/&amp;ei=6d__UZv6CcPq2QXIzYBA&amp;p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6PiRqFPLq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Tar Wars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281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295400"/>
            <a:ext cx="8458200" cy="4876800"/>
          </a:xfrm>
        </p:spPr>
        <p:txBody>
          <a:bodyPr/>
          <a:lstStyle/>
          <a:p>
            <a:pPr marL="0" indent="0">
              <a:buNone/>
              <a:tabLst>
                <a:tab pos="1376363" algn="l"/>
                <a:tab pos="4459288" algn="l"/>
              </a:tabLst>
            </a:pPr>
            <a:r>
              <a:rPr lang="en-US" dirty="0" smtClean="0"/>
              <a:t>	Ad from 1964	Ad from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103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Ads in Magazines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295400"/>
            <a:ext cx="8458200" cy="4876800"/>
          </a:xfrm>
        </p:spPr>
        <p:txBody>
          <a:bodyPr/>
          <a:lstStyle/>
          <a:p>
            <a:pPr marL="0" indent="0">
              <a:buNone/>
              <a:tabLst>
                <a:tab pos="1376363" algn="l"/>
                <a:tab pos="4459288" algn="l"/>
              </a:tabLst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 descr="http://www.tobaccofreekids.org/content/ad_gallery/large/2013_06_Pleasure%20couple%20embracing%21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9244"/>
            <a:ext cx="3200400" cy="45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obaccofreekids.org/content/ad_gallery/large/405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0" y="1392454"/>
            <a:ext cx="3156860" cy="46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709931" cy="1143000"/>
          </a:xfrm>
        </p:spPr>
        <p:txBody>
          <a:bodyPr/>
          <a:lstStyle/>
          <a:p>
            <a:r>
              <a:rPr lang="en-US" dirty="0" smtClean="0"/>
              <a:t>Break from the Pack vs. </a:t>
            </a:r>
            <a:br>
              <a:rPr lang="en-US" dirty="0" smtClean="0"/>
            </a:br>
            <a:r>
              <a:rPr lang="en-US" dirty="0" smtClean="0"/>
              <a:t>Run with the Healthy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6176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:\Public Health\Tar Wars\2014 TWNC\2014 Student Poster Contest\revised small JPEG\New Yor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92" y="1526406"/>
            <a:ext cx="52398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0573" y="5641206"/>
            <a:ext cx="150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Alina—New York</a:t>
            </a:r>
          </a:p>
          <a:p>
            <a:pPr algn="ctr"/>
            <a:r>
              <a:rPr lang="en-US" sz="1400" dirty="0" smtClean="0"/>
              <a:t>2014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Flavored Smokeless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 smtClean="0"/>
              <a:t>Comes in sweet and fruity flavors to mask the taste of nicotine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Available in orbs, sticks, strips, lozenges, </a:t>
            </a:r>
            <a:r>
              <a:rPr lang="en-US" sz="2800" dirty="0"/>
              <a:t>snuff, </a:t>
            </a:r>
            <a:r>
              <a:rPr lang="en-US" sz="2800" dirty="0" smtClean="0"/>
              <a:t>and small bags/cans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Designed to be placed in the mouth and dissolve so nicotine absorbs into the bloodstream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n-US" sz="1000" b="1" dirty="0" smtClean="0"/>
          </a:p>
          <a:p>
            <a:pPr marL="0" indent="0" algn="ctr">
              <a:lnSpc>
                <a:spcPct val="125000"/>
              </a:lnSpc>
              <a:buNone/>
            </a:pPr>
            <a:r>
              <a:rPr lang="en-US" sz="2800" b="1" dirty="0" smtClean="0"/>
              <a:t>Smokeless tobacco is not a safe </a:t>
            </a:r>
            <a:br>
              <a:rPr lang="en-US" sz="2800" b="1" dirty="0" smtClean="0"/>
            </a:br>
            <a:r>
              <a:rPr lang="en-US" sz="2800" b="1" dirty="0" smtClean="0"/>
              <a:t>alternative to cigarettes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0214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Flavored Smokeless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Tobacco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232A-4901-4520-A354-483053504FF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1026" name="irc_mi" descr="img001+rever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2833038" cy="3951269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amel-flavored-cigarettes-213x3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38" y="2255547"/>
            <a:ext cx="2729562" cy="385726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irc_mi" descr="candd_august201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60391"/>
            <a:ext cx="2909238" cy="399107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as Harmful as Cigarettes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chemicals in smokeless tobacco destroy cells and tissues, which leads to: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	Mouth </a:t>
            </a:r>
            <a:r>
              <a:rPr lang="en-US" dirty="0"/>
              <a:t>s</a:t>
            </a:r>
            <a:r>
              <a:rPr lang="en-US" dirty="0" smtClean="0"/>
              <a:t>ores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0690"/>
            <a:ext cx="4835106" cy="3389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0">
              <a:buNone/>
            </a:pPr>
            <a:r>
              <a:rPr lang="en-US" sz="2800" dirty="0" smtClean="0"/>
              <a:t>AND oral </a:t>
            </a:r>
            <a:r>
              <a:rPr lang="en-US" sz="2800" dirty="0"/>
              <a:t>c</a:t>
            </a:r>
            <a:r>
              <a:rPr lang="en-US" sz="2800" dirty="0" smtClean="0"/>
              <a:t>ancer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599"/>
            <a:ext cx="4482964" cy="4419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AND stained </a:t>
            </a:r>
            <a:r>
              <a:rPr lang="en-US" sz="2800" dirty="0"/>
              <a:t>t</a:t>
            </a:r>
            <a:r>
              <a:rPr lang="en-US" sz="2800" dirty="0" smtClean="0"/>
              <a:t>eeth, </a:t>
            </a:r>
          </a:p>
          <a:p>
            <a:pPr marL="0" indent="0">
              <a:buNone/>
            </a:pPr>
            <a:r>
              <a:rPr lang="en-US" sz="2800" dirty="0" smtClean="0"/>
              <a:t>tooth </a:t>
            </a:r>
            <a:r>
              <a:rPr lang="en-US" sz="2800" dirty="0"/>
              <a:t>l</a:t>
            </a:r>
            <a:r>
              <a:rPr lang="en-US" sz="2800" dirty="0" smtClean="0"/>
              <a:t>oss, and </a:t>
            </a:r>
          </a:p>
          <a:p>
            <a:pPr marL="0" indent="0">
              <a:buNone/>
            </a:pPr>
            <a:r>
              <a:rPr lang="en-US" sz="2800" dirty="0" smtClean="0"/>
              <a:t>receding </a:t>
            </a:r>
            <a:r>
              <a:rPr lang="en-US" sz="2800" dirty="0"/>
              <a:t>g</a:t>
            </a:r>
            <a:r>
              <a:rPr lang="en-US" sz="2800" dirty="0" smtClean="0"/>
              <a:t>ums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3074" name="Picture 2" descr="gum-diseas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323804"/>
            <a:ext cx="5334000" cy="39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Flavored Cigars and Cigarillos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Cigars and cigarillos come in flavors such as vanilla, pineapple, watermelon, and apple.</a:t>
            </a:r>
          </a:p>
          <a:p>
            <a:r>
              <a:rPr lang="en-US" sz="2400" dirty="0" smtClean="0"/>
              <a:t>They are flavored to attract young people and encourage them to </a:t>
            </a:r>
            <a:br>
              <a:rPr lang="en-US" sz="2400" dirty="0" smtClean="0"/>
            </a:br>
            <a:r>
              <a:rPr lang="en-US" sz="2400" dirty="0" smtClean="0"/>
              <a:t>try the product.</a:t>
            </a:r>
          </a:p>
          <a:p>
            <a:r>
              <a:rPr lang="en-US" sz="2400" dirty="0" smtClean="0"/>
              <a:t>Cigars and cigarillos contain nicotine and are bad for your health.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232A-4901-4520-A354-483053504FF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6137"/>
            <a:ext cx="4552950" cy="3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Flavored Cigars and Cigarillos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34339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 smtClean="0"/>
              <a:t>Using cigars and cigarillos doubles the risk of oral cancer, even if you don’t inhale.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In one study, the amount of carbon monoxide from cigars was more than the amount found on a busy highway in California.</a:t>
            </a:r>
          </a:p>
          <a:p>
            <a:pPr marL="0" indent="0">
              <a:lnSpc>
                <a:spcPct val="125000"/>
              </a:lnSpc>
              <a:buNone/>
            </a:pPr>
            <a:endParaRPr lang="en-US" sz="1600" dirty="0" smtClean="0"/>
          </a:p>
          <a:p>
            <a:pPr marL="0" indent="0" algn="ctr">
              <a:lnSpc>
                <a:spcPct val="125000"/>
              </a:lnSpc>
              <a:buNone/>
            </a:pPr>
            <a:r>
              <a:rPr lang="en-US" sz="2800" b="1" dirty="0" smtClean="0"/>
              <a:t>Cigars and cigarillos are not a safe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alternative to cigarettes.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862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FE58-DA41-42D0-AD5F-0ED9E3545BA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26" name="Picture 2" descr="S:\Public Health\Tar Wars\Logos\TWlogo.tag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3590" cy="38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8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Cigarettes (E-Cigs)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800" dirty="0" smtClean="0"/>
              <a:t>E-cigs are marketed to young people as an alternative to cigarette smoking and come in many flavors.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2800" dirty="0" smtClean="0"/>
              <a:t>The cartridges used in e-cigs contain nicotine and other chemicals.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en-US" sz="4400" b="1" dirty="0" smtClean="0"/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b="1" dirty="0" smtClean="0"/>
              <a:t>E-cigs are not a safe alternative to cigarettes.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1026" name="Picture 2" descr="E-cigarette%20Consumer%20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89316"/>
            <a:ext cx="4203232" cy="139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Hookahs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52900" cy="4572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A hookah is a water pipe used to smoke tobacco.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The heated tobacco passes through a water bowl, and the smoke is inhaled through a mouthpiece.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6146" name="Picture 2" descr="Hookah 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142"/>
            <a:ext cx="4117224" cy="43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Hookahs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343399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sz="2800" dirty="0" smtClean="0"/>
              <a:t>Hookah smokers: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Inhale large amounts of smoke and are exposed to </a:t>
            </a:r>
            <a:r>
              <a:rPr lang="en-US" sz="2800" b="1" dirty="0" smtClean="0"/>
              <a:t>100 to 200 times</a:t>
            </a:r>
            <a:r>
              <a:rPr lang="en-US" sz="2800" dirty="0" smtClean="0"/>
              <a:t> the amount of smoke in a cigarette.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Inhale more nicotine than cigarette smokers.</a:t>
            </a:r>
          </a:p>
          <a:p>
            <a:pPr>
              <a:lnSpc>
                <a:spcPct val="125000"/>
              </a:lnSpc>
            </a:pPr>
            <a:r>
              <a:rPr lang="en-US" sz="2800" dirty="0" smtClean="0"/>
              <a:t>Share mouthpieces and risk getting colds, the flu, oral herpes, and other illnesses.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6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Secondhand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3434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600" dirty="0" smtClean="0"/>
              <a:t>Secondhand smoke is a </a:t>
            </a:r>
            <a:r>
              <a:rPr lang="en-US" sz="2600" dirty="0"/>
              <a:t>combination of the smoke coming from the burning end of a </a:t>
            </a:r>
            <a:r>
              <a:rPr lang="en-US" sz="2600" dirty="0" smtClean="0"/>
              <a:t>lit cigarette, cigar, cigarillo, or pipe and </a:t>
            </a:r>
            <a:r>
              <a:rPr lang="en-US" sz="2600" dirty="0"/>
              <a:t>the smoke that is exhaled by a </a:t>
            </a:r>
            <a:r>
              <a:rPr lang="en-US" sz="2600" dirty="0" smtClean="0"/>
              <a:t>smoker.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This smoke contains cancer-causing agents and chemical compounds.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There is no safe level of secondhand smoke.</a:t>
            </a:r>
          </a:p>
          <a:p>
            <a:pPr marL="0" indent="0">
              <a:lnSpc>
                <a:spcPct val="125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125000"/>
              </a:lnSpc>
              <a:buNone/>
            </a:pPr>
            <a:r>
              <a:rPr lang="en-US" sz="2800" b="1" dirty="0" smtClean="0"/>
              <a:t>Is your community 100% smoke free?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328844" cy="12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Breathing:</a:t>
            </a:r>
            <a:br>
              <a:rPr lang="en-US" dirty="0" smtClean="0"/>
            </a:br>
            <a:r>
              <a:rPr lang="en-US" dirty="0" smtClean="0"/>
              <a:t>“Straw Breathing”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Any type of smoking affects your breathing.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 smtClean="0"/>
              <a:t>To see how your lungs feel when you smoke, place a straw in your mouth, hold your nose, breathe only through the straw, and run in place for one minute.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Is it hard to breathe?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>
                <a:hlinkClick r:id="rId2"/>
              </a:rPr>
              <a:t>Watch the smoker’s lung demonstration video</a:t>
            </a:r>
            <a:r>
              <a:rPr lang="en-US" sz="2600" dirty="0" smtClean="0"/>
              <a:t> to see how tobacco causes your lungs to not work as well as they should.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0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Damage from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267200" cy="4602163"/>
          </a:xfrm>
        </p:spPr>
        <p:txBody>
          <a:bodyPr/>
          <a:lstStyle/>
          <a:p>
            <a:r>
              <a:rPr lang="en-US" sz="2600" dirty="0" smtClean="0"/>
              <a:t>Smoke from cigars, cigarillos, cigarettes,</a:t>
            </a:r>
            <a:r>
              <a:rPr lang="en-US" sz="2600" dirty="0"/>
              <a:t> </a:t>
            </a:r>
            <a:r>
              <a:rPr lang="en-US" sz="2600" dirty="0" smtClean="0"/>
              <a:t>pipes, and hookahs damages the cells of the lungs. </a:t>
            </a:r>
          </a:p>
          <a:p>
            <a:r>
              <a:rPr lang="en-US" sz="2600" dirty="0" smtClean="0"/>
              <a:t>People who smoke are more likely to have trouble breathing.</a:t>
            </a:r>
          </a:p>
          <a:p>
            <a:r>
              <a:rPr lang="en-US" sz="2600" dirty="0" smtClean="0"/>
              <a:t>People exposed to secondhand smoke also have lung problems.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8" descr="pe0106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981200"/>
            <a:ext cx="400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and Your Lungs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2895600" cy="639762"/>
          </a:xfrm>
        </p:spPr>
        <p:txBody>
          <a:bodyPr/>
          <a:lstStyle/>
          <a:p>
            <a:pPr algn="ctr"/>
            <a:r>
              <a:rPr lang="en-US" dirty="0" smtClean="0"/>
              <a:t>Healthy lung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117975" cy="639762"/>
          </a:xfrm>
        </p:spPr>
        <p:txBody>
          <a:bodyPr/>
          <a:lstStyle/>
          <a:p>
            <a:pPr algn="ctr"/>
            <a:r>
              <a:rPr lang="en-US" dirty="0" smtClean="0"/>
              <a:t>Smoke-damaged </a:t>
            </a:r>
            <a:r>
              <a:rPr lang="en-US" dirty="0"/>
              <a:t>l</a:t>
            </a:r>
            <a:r>
              <a:rPr lang="en-US" dirty="0" smtClean="0"/>
              <a:t>ung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8815-F427-4384-B155-822832C4A6C1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77922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871381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Did you know?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1"/>
            <a:ext cx="4152900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/>
              <a:t>Tobacco use kills 480,000 people in the United States each year and nearly</a:t>
            </a:r>
            <a:br>
              <a:rPr lang="en-US" altLang="en-US" dirty="0" smtClean="0"/>
            </a:br>
            <a:r>
              <a:rPr lang="en-US" altLang="en-US" dirty="0" smtClean="0"/>
              <a:t>6 million people</a:t>
            </a:r>
            <a:br>
              <a:rPr lang="en-US" altLang="en-US" dirty="0" smtClean="0"/>
            </a:br>
            <a:r>
              <a:rPr lang="en-US" altLang="en-US" dirty="0" smtClean="0"/>
              <a:t>worldwide.</a:t>
            </a:r>
          </a:p>
          <a:p>
            <a:r>
              <a:rPr lang="en-US" altLang="en-US" dirty="0" smtClean="0"/>
              <a:t>Many of these people started smoking as children.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10C0-7996-4F04-A41B-EE95260F73B2}" type="slidenum">
              <a:rPr lang="en-US" altLang="en-US"/>
              <a:pPr/>
              <a:t>27</a:t>
            </a:fld>
            <a:endParaRPr lang="en-US" altLang="en-US" dirty="0"/>
          </a:p>
        </p:txBody>
      </p:sp>
      <p:pic>
        <p:nvPicPr>
          <p:cNvPr id="3074" name="Picture 2" descr="S:\Public Health\Tar Wars\2011 TWNC\TW rgb web jpgs\Poster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1676400"/>
            <a:ext cx="4572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79677" y="4800598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Madelyn—Nevada</a:t>
            </a:r>
          </a:p>
          <a:p>
            <a:pPr algn="ctr"/>
            <a:r>
              <a:rPr lang="en-US" sz="1400" dirty="0" smtClean="0"/>
              <a:t>2011 Poster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type of tobacco or nicotine product</a:t>
            </a:r>
          </a:p>
          <a:p>
            <a:pPr marL="0" indent="0" algn="ctr">
              <a:buNone/>
            </a:pPr>
            <a:r>
              <a:rPr lang="en-US" dirty="0" smtClean="0"/>
              <a:t>harms you and those you care about.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4098" name="Picture 2" descr="S:\Public Health\Tar Wars\2014 TWNC\2014 Student Poster Contest\revised small JPEG\Mississipp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81600" cy="33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1840" y="544846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Zoe—Mississippi</a:t>
            </a:r>
          </a:p>
          <a:p>
            <a:pPr algn="ctr"/>
            <a:r>
              <a:rPr lang="en-US" sz="1400" dirty="0" smtClean="0"/>
              <a:t>2014 Poster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40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152400" y="274638"/>
            <a:ext cx="8843614" cy="566896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Thank you for participating in Tar Wars!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800" dirty="0" smtClean="0"/>
              <a:t>Tar Wars is supported in part by the </a:t>
            </a:r>
          </a:p>
          <a:p>
            <a:pPr marL="0" indent="0" algn="ctr">
              <a:buNone/>
            </a:pPr>
            <a:r>
              <a:rPr lang="en-US" sz="2800" dirty="0" smtClean="0"/>
              <a:t>American Academy of Family Physicians Foundation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5" name="Picture 2" descr="F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0001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Tar Wars?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A tobacco-free education program for 4th- and 5th-grade students</a:t>
            </a:r>
          </a:p>
          <a:p>
            <a:r>
              <a:rPr lang="en-US" sz="2600" dirty="0" smtClean="0"/>
              <a:t>A way to learn interesting facts on staying healthy</a:t>
            </a:r>
          </a:p>
          <a:p>
            <a:r>
              <a:rPr lang="en-US" sz="2600" dirty="0" smtClean="0"/>
              <a:t>An interactive and fun curriculum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232A-4901-4520-A354-483053504FF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:\Public Health\Tar Wars\2014 TWNC\2014 Student Poster Contest\revised small JPEG\Tennesse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82" y="1524000"/>
            <a:ext cx="47628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182" y="567538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Abby—Tennessee</a:t>
            </a:r>
          </a:p>
          <a:p>
            <a:pPr algn="ctr"/>
            <a:r>
              <a:rPr lang="en-US" sz="1400" dirty="0" smtClean="0"/>
              <a:t>2014 Poster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570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86" y="277541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1290734329[1]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" y="4191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3048000"/>
            <a:ext cx="481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www.facebook.com/TarWars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5500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www.youtube.com/AAFPTarWars</a:t>
            </a:r>
            <a:endParaRPr lang="en-US" dirty="0"/>
          </a:p>
        </p:txBody>
      </p:sp>
      <p:pic>
        <p:nvPicPr>
          <p:cNvPr id="3076" name="Picture 4" descr="S:\Public Health\Tar Wars\Logos\Tar-Wars--AAFP-tag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2" y="1535768"/>
            <a:ext cx="2212298" cy="7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1752600"/>
            <a:ext cx="2843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/>
              <a:t>www.tarwars.org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cigarette?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about 600</a:t>
            </a:r>
          </a:p>
          <a:p>
            <a:pPr marL="0" indent="0">
              <a:buNone/>
            </a:pPr>
            <a:r>
              <a:rPr lang="en-US" dirty="0" smtClean="0"/>
              <a:t>ingredients in cigarettes.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3053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Cigarettes contain:</a:t>
            </a:r>
            <a:endParaRPr lang="en-US" sz="2600" dirty="0"/>
          </a:p>
          <a:p>
            <a:r>
              <a:rPr lang="en-US" sz="2600" dirty="0"/>
              <a:t>Acetone </a:t>
            </a:r>
            <a:r>
              <a:rPr lang="en-US" sz="2600" dirty="0" smtClean="0"/>
              <a:t>(found in nail polish remover)</a:t>
            </a:r>
          </a:p>
          <a:p>
            <a:r>
              <a:rPr lang="en-US" sz="2600" dirty="0" smtClean="0"/>
              <a:t>Butane (found in lighter fluid)</a:t>
            </a:r>
          </a:p>
          <a:p>
            <a:r>
              <a:rPr lang="en-US" sz="2600" dirty="0" smtClean="0"/>
              <a:t>Lead (found in batteries)</a:t>
            </a:r>
          </a:p>
          <a:p>
            <a:r>
              <a:rPr lang="en-US" sz="2600" dirty="0" smtClean="0"/>
              <a:t>Tar (used to pave roads)</a:t>
            </a:r>
          </a:p>
          <a:p>
            <a:r>
              <a:rPr lang="en-US" sz="2600" dirty="0" smtClean="0"/>
              <a:t>Ammonia (found in toilet cleaner)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235404" cy="325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“Sticky Person”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What are some health effects of tobacco use?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Trouble breathing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Coughing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Bad breath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Stained teeth and fingers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More wrinkles and early aging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232A-4901-4520-A354-483053504FF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2050" name="Picture 2" descr="C:\Users\DSwaffor\AppData\Local\Microsoft\Windows\Temporary Internet Files\Content.IE5\YZ61DTGC\MC9003891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1809442" cy="29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tobacco affect your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Nicotine is a stimulant.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Tobacco use damages the lungs and blood vessels.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also affects appearance.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232A-4901-4520-A354-483053504FF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11" y="1836821"/>
            <a:ext cx="4503185" cy="380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9359" y="1371600"/>
            <a:ext cx="4695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tabLst>
                <a:tab pos="3141663" algn="l"/>
              </a:tabLst>
            </a:pPr>
            <a:r>
              <a:rPr lang="en-US" dirty="0" smtClean="0"/>
              <a:t>Did not smoke	Smoked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2165" y="5715000"/>
            <a:ext cx="46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MedicineNet.com </a:t>
            </a:r>
            <a:r>
              <a:rPr lang="en-US" sz="1000" dirty="0"/>
              <a:t>http://www.medicinenet.com/smoking_effects_pictures_slideshow/article.htm</a:t>
            </a:r>
          </a:p>
        </p:txBody>
      </p:sp>
    </p:spTree>
    <p:extLst>
      <p:ext uri="{BB962C8B-B14F-4D97-AF65-F5344CB8AC3E}">
        <p14:creationId xmlns:p14="http://schemas.microsoft.com/office/powerpoint/2010/main" val="41999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How much does tobacco use cost?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sz="2200" u="sng" dirty="0" smtClean="0"/>
              <a:t>Price of tobacco</a:t>
            </a:r>
            <a:endParaRPr lang="en-US" sz="2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4040188" cy="3951288"/>
          </a:xfrm>
        </p:spPr>
        <p:txBody>
          <a:bodyPr/>
          <a:lstStyle/>
          <a:p>
            <a:pPr marL="225425" indent="-225425"/>
            <a:r>
              <a:rPr lang="en-US" sz="2200" dirty="0" smtClean="0"/>
              <a:t>$6 per pack x 7 days = </a:t>
            </a:r>
            <a:r>
              <a:rPr lang="en-US" sz="2200" b="1" dirty="0" smtClean="0"/>
              <a:t>$42</a:t>
            </a:r>
          </a:p>
          <a:p>
            <a:endParaRPr lang="en-US" sz="1800" dirty="0"/>
          </a:p>
          <a:p>
            <a:pPr marL="225425" indent="-225425"/>
            <a:r>
              <a:rPr lang="en-US" sz="2200" dirty="0" smtClean="0"/>
              <a:t>$42 per week x 4 weeks </a:t>
            </a:r>
            <a:br>
              <a:rPr lang="en-US" sz="2200" dirty="0" smtClean="0"/>
            </a:br>
            <a:r>
              <a:rPr lang="en-US" sz="2200" dirty="0" smtClean="0"/>
              <a:t>= </a:t>
            </a:r>
            <a:r>
              <a:rPr lang="en-US" sz="2200" b="1" dirty="0" smtClean="0"/>
              <a:t>$168</a:t>
            </a:r>
          </a:p>
          <a:p>
            <a:endParaRPr lang="en-US" sz="1800" dirty="0" smtClean="0"/>
          </a:p>
          <a:p>
            <a:pPr marL="225425" indent="-225425"/>
            <a:r>
              <a:rPr lang="en-US" sz="2200" dirty="0" smtClean="0"/>
              <a:t>$168 per month x 12 months = </a:t>
            </a:r>
            <a:r>
              <a:rPr lang="en-US" sz="2200" b="1" dirty="0" smtClean="0"/>
              <a:t>$2,016</a:t>
            </a:r>
          </a:p>
          <a:p>
            <a:endParaRPr lang="en-US" sz="1800" dirty="0" smtClean="0"/>
          </a:p>
          <a:p>
            <a:pPr marL="225425" indent="-225425"/>
            <a:r>
              <a:rPr lang="en-US" sz="2200" dirty="0" smtClean="0"/>
              <a:t>$2,016 per year x 10 years </a:t>
            </a:r>
            <a:br>
              <a:rPr lang="en-US" sz="2200" dirty="0" smtClean="0"/>
            </a:br>
            <a:r>
              <a:rPr lang="en-US" sz="2200" dirty="0" smtClean="0"/>
              <a:t>= </a:t>
            </a:r>
            <a:r>
              <a:rPr lang="en-US" sz="2200" b="1" dirty="0" smtClean="0"/>
              <a:t>$20,160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r>
              <a:rPr lang="en-US" sz="2200" u="sng" dirty="0" smtClean="0"/>
              <a:t>What you could buy instead</a:t>
            </a:r>
            <a:endParaRPr lang="en-US" sz="2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05000"/>
            <a:ext cx="4117975" cy="3951288"/>
          </a:xfrm>
        </p:spPr>
        <p:txBody>
          <a:bodyPr/>
          <a:lstStyle/>
          <a:p>
            <a:pPr marL="225425" indent="-225425"/>
            <a:r>
              <a:rPr lang="en-US" sz="2200" dirty="0" smtClean="0"/>
              <a:t>Clothes, shoes, games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5425" indent="-225425"/>
            <a:r>
              <a:rPr lang="en-US" sz="2200" dirty="0" smtClean="0"/>
              <a:t>iTouch, Playstation, Xbox</a:t>
            </a:r>
          </a:p>
          <a:p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225425" indent="-225425"/>
            <a:r>
              <a:rPr lang="en-US" sz="2200" dirty="0" smtClean="0"/>
              <a:t>Laptop computer, iPads, many games</a:t>
            </a:r>
          </a:p>
          <a:p>
            <a:pPr marL="0" indent="0">
              <a:buNone/>
            </a:pPr>
            <a:endParaRPr lang="en-US" sz="1800" dirty="0"/>
          </a:p>
          <a:p>
            <a:pPr marL="225425" indent="-225425"/>
            <a:r>
              <a:rPr lang="en-US" sz="2200" dirty="0" smtClean="0"/>
              <a:t>Car, college tuition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8815-F427-4384-B155-822832C4A6C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3074" name="Picture 2" descr="C:\Users\DSwaffor\AppData\Local\Microsoft\Windows\Temporary Internet Files\Content.IE5\JH433N8J\MC9004413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1512277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use tobacco?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25963"/>
          </a:xfrm>
        </p:spPr>
        <p:txBody>
          <a:bodyPr/>
          <a:lstStyle/>
          <a:p>
            <a:r>
              <a:rPr lang="en-US" sz="2600" dirty="0" smtClean="0"/>
              <a:t>Peer pressure: others want you to try tobacco</a:t>
            </a:r>
            <a:endParaRPr lang="en-US" sz="900" dirty="0" smtClean="0"/>
          </a:p>
          <a:p>
            <a:r>
              <a:rPr lang="en-US" sz="2600" dirty="0" smtClean="0"/>
              <a:t>Image: to look cool, older, or more grown up, or to feel popular</a:t>
            </a:r>
            <a:endParaRPr lang="en-US" sz="900" dirty="0" smtClean="0"/>
          </a:p>
          <a:p>
            <a:r>
              <a:rPr lang="en-US" sz="2600" dirty="0" smtClean="0"/>
              <a:t>Mood: to try to relax</a:t>
            </a:r>
            <a:br>
              <a:rPr lang="en-US" sz="2600" dirty="0" smtClean="0"/>
            </a:br>
            <a:r>
              <a:rPr lang="en-US" sz="2600" dirty="0" smtClean="0"/>
              <a:t>(but tobacco has the opposite effect)</a:t>
            </a:r>
          </a:p>
          <a:p>
            <a:r>
              <a:rPr lang="en-US" sz="2600" dirty="0" smtClean="0"/>
              <a:t>Addiction: once you start, you can’t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5" descr="Kool9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581400" cy="45221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2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19099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600" dirty="0"/>
              <a:t>T</a:t>
            </a:r>
            <a:r>
              <a:rPr lang="en-US" sz="2600" dirty="0" smtClean="0"/>
              <a:t>obacco companies spend </a:t>
            </a:r>
            <a:r>
              <a:rPr lang="en-US" sz="2600" dirty="0"/>
              <a:t>billions of dollars </a:t>
            </a:r>
            <a:r>
              <a:rPr lang="en-US" sz="2600" dirty="0" smtClean="0"/>
              <a:t>each </a:t>
            </a:r>
            <a:r>
              <a:rPr lang="en-US" sz="2600" dirty="0"/>
              <a:t>year to promote </a:t>
            </a:r>
            <a:r>
              <a:rPr lang="en-US" sz="2600" dirty="0" smtClean="0"/>
              <a:t>their </a:t>
            </a:r>
            <a:r>
              <a:rPr lang="en-US" sz="2600" dirty="0"/>
              <a:t>products</a:t>
            </a:r>
            <a:r>
              <a:rPr lang="en-US" sz="2600" dirty="0" smtClean="0"/>
              <a:t>.</a:t>
            </a:r>
            <a:endParaRPr lang="en-US" sz="1200" dirty="0" smtClean="0"/>
          </a:p>
          <a:p>
            <a:pPr>
              <a:lnSpc>
                <a:spcPct val="125000"/>
              </a:lnSpc>
            </a:pPr>
            <a:r>
              <a:rPr lang="en-US" sz="2600" dirty="0" smtClean="0"/>
              <a:t>Tobacco ads are designed to attract people and motivate them to buy and use the products.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People who use tobacco are shown as young, attractive, and cool, but the ads never show the brown teeth, wrinkles, spit stains, and phlegm that result from its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9B87-B0BE-4400-AD93-8644601F56B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292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FP PowerPoint Template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AAFP PowerPoint Template</Template>
  <TotalTime>778</TotalTime>
  <Words>905</Words>
  <Application>Microsoft Office PowerPoint</Application>
  <PresentationFormat>On-screen Show (4:3)</PresentationFormat>
  <Paragraphs>178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AAFP PowerPoint Template</vt:lpstr>
      <vt:lpstr>Tar Wars</vt:lpstr>
      <vt:lpstr>PowerPoint Presentation</vt:lpstr>
      <vt:lpstr>What is Tar Wars?</vt:lpstr>
      <vt:lpstr>What’s in a cigarette?</vt:lpstr>
      <vt:lpstr>“Sticky Person”</vt:lpstr>
      <vt:lpstr>How does tobacco affect your body?</vt:lpstr>
      <vt:lpstr>How much does tobacco use cost?</vt:lpstr>
      <vt:lpstr>Why do people use tobacco?</vt:lpstr>
      <vt:lpstr>The Power of Advertising</vt:lpstr>
      <vt:lpstr>Marketing Tactics</vt:lpstr>
      <vt:lpstr>Tobacco Ads in Magazines</vt:lpstr>
      <vt:lpstr>Break from the Pack vs.  Run with the Healthy Pack</vt:lpstr>
      <vt:lpstr>Flavored Smokeless Tobacco</vt:lpstr>
      <vt:lpstr>Flavored Smokeless  Tobacco Products</vt:lpstr>
      <vt:lpstr>Just as Harmful as Cigarettes</vt:lpstr>
      <vt:lpstr>PowerPoint Presentation</vt:lpstr>
      <vt:lpstr>PowerPoint Presentation</vt:lpstr>
      <vt:lpstr>Flavored Cigars and Cigarillos</vt:lpstr>
      <vt:lpstr>Flavored Cigars and Cigarillos</vt:lpstr>
      <vt:lpstr>Electronic Cigarettes (E-Cigs)</vt:lpstr>
      <vt:lpstr>Hookahs</vt:lpstr>
      <vt:lpstr>Hookahs</vt:lpstr>
      <vt:lpstr>Secondhand Smoke</vt:lpstr>
      <vt:lpstr>Effects on Breathing: “Straw Breathing” Exercise</vt:lpstr>
      <vt:lpstr>Lung Damage from Smoke</vt:lpstr>
      <vt:lpstr>Smoking and Your Lungs</vt:lpstr>
      <vt:lpstr>Did you know?</vt:lpstr>
      <vt:lpstr>Remember…</vt:lpstr>
      <vt:lpstr>PowerPoint Presentation</vt:lpstr>
      <vt:lpstr>Questions?</vt:lpstr>
    </vt:vector>
  </TitlesOfParts>
  <Company>American Academy of Family Physicians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Swafford</dc:creator>
  <cp:lastModifiedBy>CAFP</cp:lastModifiedBy>
  <cp:revision>84</cp:revision>
  <dcterms:created xsi:type="dcterms:W3CDTF">2014-08-29T17:33:58Z</dcterms:created>
  <dcterms:modified xsi:type="dcterms:W3CDTF">2015-10-20T18:04:22Z</dcterms:modified>
</cp:coreProperties>
</file>